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0" r:id="rId1"/>
  </p:sldMasterIdLst>
  <p:notesMasterIdLst>
    <p:notesMasterId r:id="rId60"/>
  </p:notesMasterIdLst>
  <p:handoutMasterIdLst>
    <p:handoutMasterId r:id="rId61"/>
  </p:handoutMasterIdLst>
  <p:sldIdLst>
    <p:sldId id="256" r:id="rId2"/>
    <p:sldId id="264" r:id="rId3"/>
    <p:sldId id="265" r:id="rId4"/>
    <p:sldId id="542" r:id="rId5"/>
    <p:sldId id="488" r:id="rId6"/>
    <p:sldId id="490" r:id="rId7"/>
    <p:sldId id="491" r:id="rId8"/>
    <p:sldId id="391" r:id="rId9"/>
    <p:sldId id="495" r:id="rId10"/>
    <p:sldId id="336" r:id="rId11"/>
    <p:sldId id="399" r:id="rId12"/>
    <p:sldId id="400" r:id="rId13"/>
    <p:sldId id="493" r:id="rId14"/>
    <p:sldId id="494" r:id="rId15"/>
    <p:sldId id="549" r:id="rId16"/>
    <p:sldId id="550" r:id="rId17"/>
    <p:sldId id="558" r:id="rId18"/>
    <p:sldId id="501" r:id="rId19"/>
    <p:sldId id="500" r:id="rId20"/>
    <p:sldId id="516" r:id="rId21"/>
    <p:sldId id="541" r:id="rId22"/>
    <p:sldId id="553" r:id="rId23"/>
    <p:sldId id="554" r:id="rId24"/>
    <p:sldId id="557" r:id="rId25"/>
    <p:sldId id="555" r:id="rId26"/>
    <p:sldId id="556" r:id="rId27"/>
    <p:sldId id="543" r:id="rId28"/>
    <p:sldId id="402" r:id="rId29"/>
    <p:sldId id="406" r:id="rId30"/>
    <p:sldId id="507" r:id="rId31"/>
    <p:sldId id="514" r:id="rId32"/>
    <p:sldId id="503" r:id="rId33"/>
    <p:sldId id="497" r:id="rId34"/>
    <p:sldId id="545" r:id="rId35"/>
    <p:sldId id="544" r:id="rId36"/>
    <p:sldId id="515" r:id="rId37"/>
    <p:sldId id="499" r:id="rId38"/>
    <p:sldId id="552" r:id="rId39"/>
    <p:sldId id="505" r:id="rId40"/>
    <p:sldId id="517" r:id="rId41"/>
    <p:sldId id="518" r:id="rId42"/>
    <p:sldId id="506" r:id="rId43"/>
    <p:sldId id="551" r:id="rId44"/>
    <p:sldId id="508" r:id="rId45"/>
    <p:sldId id="509" r:id="rId46"/>
    <p:sldId id="526" r:id="rId47"/>
    <p:sldId id="527" r:id="rId48"/>
    <p:sldId id="528" r:id="rId49"/>
    <p:sldId id="436" r:id="rId50"/>
    <p:sldId id="519" r:id="rId51"/>
    <p:sldId id="440" r:id="rId52"/>
    <p:sldId id="389" r:id="rId53"/>
    <p:sldId id="445" r:id="rId54"/>
    <p:sldId id="513" r:id="rId55"/>
    <p:sldId id="529" r:id="rId56"/>
    <p:sldId id="530" r:id="rId57"/>
    <p:sldId id="267" r:id="rId58"/>
    <p:sldId id="268" r:id="rId5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2D"/>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5033" autoAdjust="0"/>
  </p:normalViewPr>
  <p:slideViewPr>
    <p:cSldViewPr>
      <p:cViewPr varScale="1">
        <p:scale>
          <a:sx n="78" d="100"/>
          <a:sy n="78" d="100"/>
        </p:scale>
        <p:origin x="1810" y="72"/>
      </p:cViewPr>
      <p:guideLst>
        <p:guide orient="horz" pos="2160"/>
        <p:guide pos="2880"/>
      </p:guideLst>
    </p:cSldViewPr>
  </p:slideViewPr>
  <p:outlineViewPr>
    <p:cViewPr>
      <p:scale>
        <a:sx n="33" d="100"/>
        <a:sy n="33" d="100"/>
      </p:scale>
      <p:origin x="0" y="8922"/>
    </p:cViewPr>
  </p:outlineViewPr>
  <p:notesTextViewPr>
    <p:cViewPr>
      <p:scale>
        <a:sx n="100" d="100"/>
        <a:sy n="100" d="100"/>
      </p:scale>
      <p:origin x="0" y="0"/>
    </p:cViewPr>
  </p:notesTextViewPr>
  <p:sorterViewPr>
    <p:cViewPr>
      <p:scale>
        <a:sx n="75" d="100"/>
        <a:sy n="75" d="100"/>
      </p:scale>
      <p:origin x="0" y="570"/>
    </p:cViewPr>
  </p:sorterViewPr>
  <p:notesViewPr>
    <p:cSldViewPr>
      <p:cViewPr varScale="1">
        <p:scale>
          <a:sx n="60" d="100"/>
          <a:sy n="60" d="100"/>
        </p:scale>
        <p:origin x="-172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84CD2-94FA-427B-B893-A3E6627F659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D4898C1-2026-4BC3-82EF-54D15699FB41}">
      <dgm:prSet phldrT="[Text]"/>
      <dgm:spPr/>
      <dgm:t>
        <a:bodyPr/>
        <a:lstStyle/>
        <a:p>
          <a:pPr>
            <a:buNone/>
          </a:pPr>
          <a:r>
            <a:rPr lang="en-US" b="1" dirty="0"/>
            <a:t>Supplement = Allowed</a:t>
          </a:r>
          <a:endParaRPr lang="en-US" dirty="0"/>
        </a:p>
      </dgm:t>
    </dgm:pt>
    <dgm:pt modelId="{6AD2EC4C-C9CB-4818-BBD7-852CB3287A9C}" type="parTrans" cxnId="{1A1ADF5D-A569-4C48-B772-A54AB5FF04A4}">
      <dgm:prSet/>
      <dgm:spPr/>
      <dgm:t>
        <a:bodyPr/>
        <a:lstStyle/>
        <a:p>
          <a:endParaRPr lang="en-US"/>
        </a:p>
      </dgm:t>
    </dgm:pt>
    <dgm:pt modelId="{E0B64C5B-050C-4429-931B-2A387E237C04}" type="sibTrans" cxnId="{1A1ADF5D-A569-4C48-B772-A54AB5FF04A4}">
      <dgm:prSet/>
      <dgm:spPr/>
      <dgm:t>
        <a:bodyPr/>
        <a:lstStyle/>
        <a:p>
          <a:endParaRPr lang="en-US"/>
        </a:p>
      </dgm:t>
    </dgm:pt>
    <dgm:pt modelId="{ECE707AC-C253-4E11-BC8D-F4C85589877D}">
      <dgm:prSet phldrT="[Text]"/>
      <dgm:spPr/>
      <dgm:t>
        <a:bodyPr/>
        <a:lstStyle/>
        <a:p>
          <a:r>
            <a:rPr lang="en-US" dirty="0"/>
            <a:t>Create brand new program</a:t>
          </a:r>
        </a:p>
      </dgm:t>
      <dgm:extLst>
        <a:ext uri="{E40237B7-FDA0-4F09-8148-C483321AD2D9}">
          <dgm14:cNvPr xmlns:dgm14="http://schemas.microsoft.com/office/drawing/2010/diagram" id="0" name="" descr="&quot;"/>
        </a:ext>
      </dgm:extLst>
    </dgm:pt>
    <dgm:pt modelId="{83B165D8-86A0-47D7-A6DB-948003E8756D}" type="parTrans" cxnId="{980ADFB0-3028-4771-B046-616D24CC4D12}">
      <dgm:prSet/>
      <dgm:spPr/>
      <dgm:t>
        <a:bodyPr/>
        <a:lstStyle/>
        <a:p>
          <a:endParaRPr lang="en-US"/>
        </a:p>
      </dgm:t>
    </dgm:pt>
    <dgm:pt modelId="{47B65F09-689E-4B3A-B14A-1022EC6965DA}" type="sibTrans" cxnId="{980ADFB0-3028-4771-B046-616D24CC4D12}">
      <dgm:prSet/>
      <dgm:spPr/>
      <dgm:t>
        <a:bodyPr/>
        <a:lstStyle/>
        <a:p>
          <a:endParaRPr lang="en-US"/>
        </a:p>
      </dgm:t>
    </dgm:pt>
    <dgm:pt modelId="{5E324D2E-55E3-4B72-9CAF-C5DB3339B098}">
      <dgm:prSet phldrT="[Text]"/>
      <dgm:spPr/>
      <dgm:t>
        <a:bodyPr/>
        <a:lstStyle/>
        <a:p>
          <a:r>
            <a:rPr lang="en-US" b="1" dirty="0"/>
            <a:t>Supplant = Not Allowed</a:t>
          </a:r>
          <a:endParaRPr lang="en-US" dirty="0"/>
        </a:p>
      </dgm:t>
    </dgm:pt>
    <dgm:pt modelId="{C1BDDE77-8960-42C7-9C7B-43BFBDCB02F8}" type="parTrans" cxnId="{1F96617C-6804-4AFD-B068-8BAD9D1E4053}">
      <dgm:prSet/>
      <dgm:spPr/>
      <dgm:t>
        <a:bodyPr/>
        <a:lstStyle/>
        <a:p>
          <a:endParaRPr lang="en-US"/>
        </a:p>
      </dgm:t>
    </dgm:pt>
    <dgm:pt modelId="{A46BFF38-FE8C-47AE-999F-C3AE3D526300}" type="sibTrans" cxnId="{1F96617C-6804-4AFD-B068-8BAD9D1E4053}">
      <dgm:prSet/>
      <dgm:spPr/>
      <dgm:t>
        <a:bodyPr/>
        <a:lstStyle/>
        <a:p>
          <a:endParaRPr lang="en-US"/>
        </a:p>
      </dgm:t>
    </dgm:pt>
    <dgm:pt modelId="{42810F52-ABAD-430E-90B4-AD8D4A30DDF4}">
      <dgm:prSet phldrT="[Text]"/>
      <dgm:spPr/>
      <dgm:t>
        <a:bodyPr/>
        <a:lstStyle/>
        <a:p>
          <a:r>
            <a:rPr lang="en-US" dirty="0"/>
            <a:t>Offer the same programming you offered in the prior year but swap how it is paid for</a:t>
          </a:r>
        </a:p>
      </dgm:t>
      <dgm:extLst>
        <a:ext uri="{E40237B7-FDA0-4F09-8148-C483321AD2D9}">
          <dgm14:cNvPr xmlns:dgm14="http://schemas.microsoft.com/office/drawing/2010/diagram" id="0" name="" descr="&quot;"/>
        </a:ext>
      </dgm:extLst>
    </dgm:pt>
    <dgm:pt modelId="{98C33656-51D4-4789-BADD-5FE9D7DD7990}" type="parTrans" cxnId="{598EB7C7-3601-4E7E-92D1-FFAD439094EE}">
      <dgm:prSet/>
      <dgm:spPr/>
      <dgm:t>
        <a:bodyPr/>
        <a:lstStyle/>
        <a:p>
          <a:endParaRPr lang="en-US"/>
        </a:p>
      </dgm:t>
    </dgm:pt>
    <dgm:pt modelId="{DB453126-436D-4F5B-AA6C-0C3C86C5DFC6}" type="sibTrans" cxnId="{598EB7C7-3601-4E7E-92D1-FFAD439094EE}">
      <dgm:prSet/>
      <dgm:spPr/>
      <dgm:t>
        <a:bodyPr/>
        <a:lstStyle/>
        <a:p>
          <a:endParaRPr lang="en-US"/>
        </a:p>
      </dgm:t>
    </dgm:pt>
    <dgm:pt modelId="{6B060838-E68E-4BC7-8954-9D0FA890CC82}">
      <dgm:prSet/>
      <dgm:spPr/>
      <dgm:t>
        <a:bodyPr/>
        <a:lstStyle/>
        <a:p>
          <a:r>
            <a:rPr lang="en-US" dirty="0"/>
            <a:t>Add/replicate successful program at a new additional site</a:t>
          </a:r>
        </a:p>
      </dgm:t>
    </dgm:pt>
    <dgm:pt modelId="{631216F6-EF5A-4DC4-9B2A-7EE9C7F46877}" type="parTrans" cxnId="{70FE4C20-5CA2-4D89-80C9-43E1DFDC6FA1}">
      <dgm:prSet/>
      <dgm:spPr/>
      <dgm:t>
        <a:bodyPr/>
        <a:lstStyle/>
        <a:p>
          <a:endParaRPr lang="en-US"/>
        </a:p>
      </dgm:t>
    </dgm:pt>
    <dgm:pt modelId="{5C310D42-E36E-4AF5-AD9C-CF65E4A1FC00}" type="sibTrans" cxnId="{70FE4C20-5CA2-4D89-80C9-43E1DFDC6FA1}">
      <dgm:prSet/>
      <dgm:spPr/>
      <dgm:t>
        <a:bodyPr/>
        <a:lstStyle/>
        <a:p>
          <a:endParaRPr lang="en-US"/>
        </a:p>
      </dgm:t>
    </dgm:pt>
    <dgm:pt modelId="{25B3EA49-D2F3-40B2-B426-BFDFC64A7EE6}">
      <dgm:prSet/>
      <dgm:spPr/>
      <dgm:t>
        <a:bodyPr/>
        <a:lstStyle/>
        <a:p>
          <a:r>
            <a:rPr lang="en-US" dirty="0"/>
            <a:t>Double the number of students previously served; double the number of days of operation. 21</a:t>
          </a:r>
          <a:r>
            <a:rPr lang="en-US" baseline="30000" dirty="0"/>
            <a:t>st</a:t>
          </a:r>
          <a:r>
            <a:rPr lang="en-US" dirty="0"/>
            <a:t> CCLC pays only for the new students/services.</a:t>
          </a:r>
        </a:p>
      </dgm:t>
    </dgm:pt>
    <dgm:pt modelId="{ED4D915F-B7B9-4A3D-B557-46A40021511B}" type="parTrans" cxnId="{E5819399-283F-4132-9D05-C8E812DEAA5D}">
      <dgm:prSet/>
      <dgm:spPr/>
      <dgm:t>
        <a:bodyPr/>
        <a:lstStyle/>
        <a:p>
          <a:endParaRPr lang="en-US"/>
        </a:p>
      </dgm:t>
    </dgm:pt>
    <dgm:pt modelId="{F188E559-7D54-443B-8EDB-558FBE4F816E}" type="sibTrans" cxnId="{E5819399-283F-4132-9D05-C8E812DEAA5D}">
      <dgm:prSet/>
      <dgm:spPr/>
      <dgm:t>
        <a:bodyPr/>
        <a:lstStyle/>
        <a:p>
          <a:endParaRPr lang="en-US"/>
        </a:p>
      </dgm:t>
    </dgm:pt>
    <dgm:pt modelId="{70A05470-6FBF-4470-A0E6-B4933258A8F8}">
      <dgm:prSet/>
      <dgm:spPr/>
      <dgm:t>
        <a:bodyPr/>
        <a:lstStyle/>
        <a:p>
          <a:r>
            <a:rPr lang="en-US" dirty="0"/>
            <a:t>Use 21</a:t>
          </a:r>
          <a:r>
            <a:rPr lang="en-US" baseline="30000" dirty="0"/>
            <a:t>st</a:t>
          </a:r>
          <a:r>
            <a:rPr lang="en-US" dirty="0"/>
            <a:t> CCLC funds to operate a program previously funded by COVID money that died September 2024. </a:t>
          </a:r>
        </a:p>
      </dgm:t>
    </dgm:pt>
    <dgm:pt modelId="{DD86AAAA-16C4-4139-825E-2BD80B83E683}" type="parTrans" cxnId="{159F7F2B-68F0-45BA-99A5-DAE6548A35F6}">
      <dgm:prSet/>
      <dgm:spPr/>
      <dgm:t>
        <a:bodyPr/>
        <a:lstStyle/>
        <a:p>
          <a:endParaRPr lang="en-US"/>
        </a:p>
      </dgm:t>
    </dgm:pt>
    <dgm:pt modelId="{4958C95B-5433-4F44-A7D4-B11FF0305BCC}" type="sibTrans" cxnId="{159F7F2B-68F0-45BA-99A5-DAE6548A35F6}">
      <dgm:prSet/>
      <dgm:spPr/>
      <dgm:t>
        <a:bodyPr/>
        <a:lstStyle/>
        <a:p>
          <a:endParaRPr lang="en-US"/>
        </a:p>
      </dgm:t>
    </dgm:pt>
    <dgm:pt modelId="{964F1585-A480-4CC2-B13C-2E32C04FFAE3}">
      <dgm:prSet/>
      <dgm:spPr/>
      <dgm:t>
        <a:bodyPr/>
        <a:lstStyle/>
        <a:p>
          <a:r>
            <a:rPr lang="en-US" dirty="0"/>
            <a:t>Significantly add on to a current program and fund pre-existing part with non-21</a:t>
          </a:r>
          <a:r>
            <a:rPr lang="en-US" baseline="30000" dirty="0"/>
            <a:t>st</a:t>
          </a:r>
          <a:r>
            <a:rPr lang="en-US" dirty="0"/>
            <a:t> CCLC funds</a:t>
          </a:r>
        </a:p>
      </dgm:t>
    </dgm:pt>
    <dgm:pt modelId="{E0416BEE-1337-4629-A2BE-7D6DC3B703D5}" type="parTrans" cxnId="{AA78A14B-240E-4C61-9F30-E8C2BAD611B0}">
      <dgm:prSet/>
      <dgm:spPr/>
      <dgm:t>
        <a:bodyPr/>
        <a:lstStyle/>
        <a:p>
          <a:endParaRPr lang="en-US"/>
        </a:p>
      </dgm:t>
    </dgm:pt>
    <dgm:pt modelId="{5BE75D23-3A15-45A6-AE36-8A1646A0B13F}" type="sibTrans" cxnId="{AA78A14B-240E-4C61-9F30-E8C2BAD611B0}">
      <dgm:prSet/>
      <dgm:spPr/>
      <dgm:t>
        <a:bodyPr/>
        <a:lstStyle/>
        <a:p>
          <a:endParaRPr lang="en-US"/>
        </a:p>
      </dgm:t>
    </dgm:pt>
    <dgm:pt modelId="{9D1B1BB2-5E5A-4B56-82A1-568D74B4918F}">
      <dgm:prSet/>
      <dgm:spPr/>
      <dgm:t>
        <a:bodyPr/>
        <a:lstStyle/>
        <a:p>
          <a:r>
            <a:rPr lang="en-US" dirty="0"/>
            <a:t>Incorporate traditionally offered activities into a 21</a:t>
          </a:r>
          <a:r>
            <a:rPr lang="en-US" baseline="30000" dirty="0"/>
            <a:t>st</a:t>
          </a:r>
          <a:r>
            <a:rPr lang="en-US" dirty="0"/>
            <a:t> CCLC program and pay for the activities using 21</a:t>
          </a:r>
          <a:r>
            <a:rPr lang="en-US" baseline="30000" dirty="0"/>
            <a:t>st</a:t>
          </a:r>
          <a:r>
            <a:rPr lang="en-US" dirty="0"/>
            <a:t> CCLC funds</a:t>
          </a:r>
        </a:p>
      </dgm:t>
    </dgm:pt>
    <dgm:pt modelId="{0718915A-057B-42F5-917D-CCCEFA1DEB59}" type="parTrans" cxnId="{BBB2CD08-0969-4E8B-8F97-555389F93DEA}">
      <dgm:prSet/>
      <dgm:spPr/>
      <dgm:t>
        <a:bodyPr/>
        <a:lstStyle/>
        <a:p>
          <a:endParaRPr lang="en-US"/>
        </a:p>
      </dgm:t>
    </dgm:pt>
    <dgm:pt modelId="{13AAB6FC-4DCA-4080-8C43-236C705FB5A6}" type="sibTrans" cxnId="{BBB2CD08-0969-4E8B-8F97-555389F93DEA}">
      <dgm:prSet/>
      <dgm:spPr/>
      <dgm:t>
        <a:bodyPr/>
        <a:lstStyle/>
        <a:p>
          <a:endParaRPr lang="en-US"/>
        </a:p>
      </dgm:t>
    </dgm:pt>
    <dgm:pt modelId="{6A6CDAF0-7052-420A-88F1-228E4DA05DC7}">
      <dgm:prSet/>
      <dgm:spPr/>
      <dgm:t>
        <a:bodyPr/>
        <a:lstStyle/>
        <a:p>
          <a:r>
            <a:rPr lang="en-US" dirty="0"/>
            <a:t>Use 21</a:t>
          </a:r>
          <a:r>
            <a:rPr lang="en-US" baseline="30000" dirty="0"/>
            <a:t>st</a:t>
          </a:r>
          <a:r>
            <a:rPr lang="en-US" dirty="0"/>
            <a:t> CCLC funds to operate a program previously funded by the district’s BSA, Title I-A, Title IV-A, CTE, etc.</a:t>
          </a:r>
        </a:p>
      </dgm:t>
    </dgm:pt>
    <dgm:pt modelId="{6A3E28F7-EC3C-45B5-94BA-91D486727D13}" type="parTrans" cxnId="{9A0365B6-B243-4DD8-BF1C-DE8E7B73DE1E}">
      <dgm:prSet/>
      <dgm:spPr/>
      <dgm:t>
        <a:bodyPr/>
        <a:lstStyle/>
        <a:p>
          <a:endParaRPr lang="en-US"/>
        </a:p>
      </dgm:t>
    </dgm:pt>
    <dgm:pt modelId="{849F58CB-47B3-4BAA-BADE-D75E67AFACA5}" type="sibTrans" cxnId="{9A0365B6-B243-4DD8-BF1C-DE8E7B73DE1E}">
      <dgm:prSet/>
      <dgm:spPr/>
      <dgm:t>
        <a:bodyPr/>
        <a:lstStyle/>
        <a:p>
          <a:endParaRPr lang="en-US"/>
        </a:p>
      </dgm:t>
    </dgm:pt>
    <dgm:pt modelId="{4B5438BA-F146-4518-A135-CFF04A7B4F94}">
      <dgm:prSet/>
      <dgm:spPr/>
      <dgm:t>
        <a:bodyPr/>
        <a:lstStyle/>
        <a:p>
          <a:r>
            <a:rPr lang="en-US" dirty="0"/>
            <a:t>Use 21</a:t>
          </a:r>
          <a:r>
            <a:rPr lang="en-US" baseline="30000" dirty="0"/>
            <a:t>st</a:t>
          </a:r>
          <a:r>
            <a:rPr lang="en-US" dirty="0"/>
            <a:t> CCLC funds to operate a program previously funded by fundraising activities.</a:t>
          </a:r>
        </a:p>
      </dgm:t>
    </dgm:pt>
    <dgm:pt modelId="{3A95E4D9-59EE-4618-BA79-CCB929BF1948}" type="parTrans" cxnId="{9EB90612-749D-4FF1-AEA4-C253820959C0}">
      <dgm:prSet/>
      <dgm:spPr/>
      <dgm:t>
        <a:bodyPr/>
        <a:lstStyle/>
        <a:p>
          <a:endParaRPr lang="en-US"/>
        </a:p>
      </dgm:t>
    </dgm:pt>
    <dgm:pt modelId="{85F06E97-DC80-4003-BD21-5FD48C86F4D3}" type="sibTrans" cxnId="{9EB90612-749D-4FF1-AEA4-C253820959C0}">
      <dgm:prSet/>
      <dgm:spPr/>
      <dgm:t>
        <a:bodyPr/>
        <a:lstStyle/>
        <a:p>
          <a:endParaRPr lang="en-US"/>
        </a:p>
      </dgm:t>
    </dgm:pt>
    <dgm:pt modelId="{D042C980-1330-4F71-B33E-2FA862BE3A70}">
      <dgm:prSet/>
      <dgm:spPr/>
      <dgm:t>
        <a:bodyPr/>
        <a:lstStyle/>
        <a:p>
          <a:r>
            <a:rPr lang="en-US" dirty="0"/>
            <a:t>Use 21</a:t>
          </a:r>
          <a:r>
            <a:rPr lang="en-US" baseline="30000" dirty="0"/>
            <a:t>st</a:t>
          </a:r>
          <a:r>
            <a:rPr lang="en-US" dirty="0"/>
            <a:t> CCLC funds to pay for an activity required by federal, state or local law</a:t>
          </a:r>
        </a:p>
      </dgm:t>
    </dgm:pt>
    <dgm:pt modelId="{642D36B8-331C-4CB4-B32C-47EED9E45A94}" type="parTrans" cxnId="{4C62A39C-A2AD-48DC-8D33-0F21C75C6275}">
      <dgm:prSet/>
      <dgm:spPr/>
      <dgm:t>
        <a:bodyPr/>
        <a:lstStyle/>
        <a:p>
          <a:endParaRPr lang="en-US"/>
        </a:p>
      </dgm:t>
    </dgm:pt>
    <dgm:pt modelId="{2A8B5790-810C-4046-BF5B-415C618B1CB6}" type="sibTrans" cxnId="{4C62A39C-A2AD-48DC-8D33-0F21C75C6275}">
      <dgm:prSet/>
      <dgm:spPr/>
      <dgm:t>
        <a:bodyPr/>
        <a:lstStyle/>
        <a:p>
          <a:endParaRPr lang="en-US"/>
        </a:p>
      </dgm:t>
    </dgm:pt>
    <dgm:pt modelId="{0A7B991D-3BC1-4F84-89C1-776D0F89B573}">
      <dgm:prSet phldrT="[Text]"/>
      <dgm:spPr/>
      <dgm:t>
        <a:bodyPr/>
        <a:lstStyle/>
        <a:p>
          <a:endParaRPr lang="en-US" dirty="0"/>
        </a:p>
      </dgm:t>
    </dgm:pt>
    <dgm:pt modelId="{78D23291-D6F2-49E3-BE38-B035AE20001D}" type="parTrans" cxnId="{AE6DDF02-719B-4D7C-8D91-DEF5D1DE95A1}">
      <dgm:prSet/>
      <dgm:spPr/>
      <dgm:t>
        <a:bodyPr/>
        <a:lstStyle/>
        <a:p>
          <a:endParaRPr lang="en-US"/>
        </a:p>
      </dgm:t>
    </dgm:pt>
    <dgm:pt modelId="{A4486E08-1DFE-4BDE-AD96-0A805E965BB1}" type="sibTrans" cxnId="{AE6DDF02-719B-4D7C-8D91-DEF5D1DE95A1}">
      <dgm:prSet/>
      <dgm:spPr/>
      <dgm:t>
        <a:bodyPr/>
        <a:lstStyle/>
        <a:p>
          <a:endParaRPr lang="en-US"/>
        </a:p>
      </dgm:t>
    </dgm:pt>
    <dgm:pt modelId="{72FDE150-B9F6-48F6-895C-D4EE0ED70327}">
      <dgm:prSet/>
      <dgm:spPr/>
      <dgm:t>
        <a:bodyPr/>
        <a:lstStyle/>
        <a:p>
          <a:endParaRPr lang="en-US" dirty="0"/>
        </a:p>
      </dgm:t>
    </dgm:pt>
    <dgm:pt modelId="{ABBEB063-94B7-44D9-8D77-15486D93F447}" type="parTrans" cxnId="{394035F3-5437-46EA-B5D7-E84BFD730B2C}">
      <dgm:prSet/>
      <dgm:spPr/>
      <dgm:t>
        <a:bodyPr/>
        <a:lstStyle/>
        <a:p>
          <a:endParaRPr lang="en-US"/>
        </a:p>
      </dgm:t>
    </dgm:pt>
    <dgm:pt modelId="{3D2F609C-EB7C-442C-BD17-626FEE967179}" type="sibTrans" cxnId="{394035F3-5437-46EA-B5D7-E84BFD730B2C}">
      <dgm:prSet/>
      <dgm:spPr/>
      <dgm:t>
        <a:bodyPr/>
        <a:lstStyle/>
        <a:p>
          <a:endParaRPr lang="en-US"/>
        </a:p>
      </dgm:t>
    </dgm:pt>
    <dgm:pt modelId="{9C9F3EE0-C6CE-4C54-9077-A86B43697C62}">
      <dgm:prSet/>
      <dgm:spPr/>
      <dgm:t>
        <a:bodyPr/>
        <a:lstStyle/>
        <a:p>
          <a:endParaRPr lang="en-US" dirty="0"/>
        </a:p>
      </dgm:t>
    </dgm:pt>
    <dgm:pt modelId="{F6F92A60-A2CC-40A5-A2F0-D331767178B4}" type="parTrans" cxnId="{F5D36AC7-1B4A-4F94-AB60-955926318391}">
      <dgm:prSet/>
      <dgm:spPr/>
      <dgm:t>
        <a:bodyPr/>
        <a:lstStyle/>
        <a:p>
          <a:endParaRPr lang="en-US"/>
        </a:p>
      </dgm:t>
    </dgm:pt>
    <dgm:pt modelId="{E1944CD8-A54D-497E-9A9E-75B2F1B49DB8}" type="sibTrans" cxnId="{F5D36AC7-1B4A-4F94-AB60-955926318391}">
      <dgm:prSet/>
      <dgm:spPr/>
      <dgm:t>
        <a:bodyPr/>
        <a:lstStyle/>
        <a:p>
          <a:endParaRPr lang="en-US"/>
        </a:p>
      </dgm:t>
    </dgm:pt>
    <dgm:pt modelId="{520AC66E-6D8A-4155-B81C-6E45E79EDAFB}">
      <dgm:prSet/>
      <dgm:spPr/>
      <dgm:t>
        <a:bodyPr/>
        <a:lstStyle/>
        <a:p>
          <a:endParaRPr lang="en-US" dirty="0"/>
        </a:p>
      </dgm:t>
    </dgm:pt>
    <dgm:pt modelId="{6A39AC7C-9C00-41F6-8323-F07AD05D438C}" type="parTrans" cxnId="{855A7519-F3F9-45A9-B40A-320CBEAF3EB1}">
      <dgm:prSet/>
      <dgm:spPr/>
      <dgm:t>
        <a:bodyPr/>
        <a:lstStyle/>
        <a:p>
          <a:endParaRPr lang="en-US"/>
        </a:p>
      </dgm:t>
    </dgm:pt>
    <dgm:pt modelId="{FDC820D4-5998-40B8-A6CD-32235A5D87FA}" type="sibTrans" cxnId="{855A7519-F3F9-45A9-B40A-320CBEAF3EB1}">
      <dgm:prSet/>
      <dgm:spPr/>
      <dgm:t>
        <a:bodyPr/>
        <a:lstStyle/>
        <a:p>
          <a:endParaRPr lang="en-US"/>
        </a:p>
      </dgm:t>
    </dgm:pt>
    <dgm:pt modelId="{B85070ED-B2A2-4025-8C1C-675CA8462877}">
      <dgm:prSet phldrT="[Text]"/>
      <dgm:spPr/>
      <dgm:t>
        <a:bodyPr/>
        <a:lstStyle/>
        <a:p>
          <a:endParaRPr lang="en-US" dirty="0"/>
        </a:p>
      </dgm:t>
    </dgm:pt>
    <dgm:pt modelId="{404BBDEE-23B3-45CD-B3BA-F52AD6BC495A}" type="parTrans" cxnId="{BCF5EF45-EEE8-462F-AAE4-09AA4C6C7B5B}">
      <dgm:prSet/>
      <dgm:spPr/>
      <dgm:t>
        <a:bodyPr/>
        <a:lstStyle/>
        <a:p>
          <a:endParaRPr lang="en-US"/>
        </a:p>
      </dgm:t>
    </dgm:pt>
    <dgm:pt modelId="{6669E179-E7C8-4BE6-B8BE-86AF382139FF}" type="sibTrans" cxnId="{BCF5EF45-EEE8-462F-AAE4-09AA4C6C7B5B}">
      <dgm:prSet/>
      <dgm:spPr/>
      <dgm:t>
        <a:bodyPr/>
        <a:lstStyle/>
        <a:p>
          <a:endParaRPr lang="en-US"/>
        </a:p>
      </dgm:t>
    </dgm:pt>
    <dgm:pt modelId="{77A86FE7-1CD1-4FCE-A1A9-25EF6ADF2FD1}">
      <dgm:prSet/>
      <dgm:spPr/>
      <dgm:t>
        <a:bodyPr/>
        <a:lstStyle/>
        <a:p>
          <a:endParaRPr lang="en-US" dirty="0"/>
        </a:p>
      </dgm:t>
    </dgm:pt>
    <dgm:pt modelId="{3C4DEBF6-2B70-4B95-85D3-F00E400B9299}" type="parTrans" cxnId="{F52D4873-C128-4A5A-AFC2-B9BC52E23F81}">
      <dgm:prSet/>
      <dgm:spPr/>
      <dgm:t>
        <a:bodyPr/>
        <a:lstStyle/>
        <a:p>
          <a:endParaRPr lang="en-US"/>
        </a:p>
      </dgm:t>
    </dgm:pt>
    <dgm:pt modelId="{DF979C07-073D-4B2D-B685-151C22CF7CA3}" type="sibTrans" cxnId="{F52D4873-C128-4A5A-AFC2-B9BC52E23F81}">
      <dgm:prSet/>
      <dgm:spPr/>
      <dgm:t>
        <a:bodyPr/>
        <a:lstStyle/>
        <a:p>
          <a:endParaRPr lang="en-US"/>
        </a:p>
      </dgm:t>
    </dgm:pt>
    <dgm:pt modelId="{7B4C3F1A-4EC8-495A-AAA6-532161E6E5C7}">
      <dgm:prSet/>
      <dgm:spPr/>
      <dgm:t>
        <a:bodyPr/>
        <a:lstStyle/>
        <a:p>
          <a:endParaRPr lang="en-US" dirty="0"/>
        </a:p>
      </dgm:t>
    </dgm:pt>
    <dgm:pt modelId="{37B2BCE2-D526-431B-AD47-F43BD201AEAA}" type="parTrans" cxnId="{64A92740-22BA-4E5C-98C7-1EB11147130B}">
      <dgm:prSet/>
      <dgm:spPr/>
      <dgm:t>
        <a:bodyPr/>
        <a:lstStyle/>
        <a:p>
          <a:endParaRPr lang="en-US"/>
        </a:p>
      </dgm:t>
    </dgm:pt>
    <dgm:pt modelId="{295A581D-21A4-4C8C-ABA8-4EBD693329EC}" type="sibTrans" cxnId="{64A92740-22BA-4E5C-98C7-1EB11147130B}">
      <dgm:prSet/>
      <dgm:spPr/>
      <dgm:t>
        <a:bodyPr/>
        <a:lstStyle/>
        <a:p>
          <a:endParaRPr lang="en-US"/>
        </a:p>
      </dgm:t>
    </dgm:pt>
    <dgm:pt modelId="{39A4E0E7-6871-4383-B45E-F8F54FF9172F}">
      <dgm:prSet/>
      <dgm:spPr/>
      <dgm:t>
        <a:bodyPr/>
        <a:lstStyle/>
        <a:p>
          <a:endParaRPr lang="en-US" dirty="0"/>
        </a:p>
      </dgm:t>
    </dgm:pt>
    <dgm:pt modelId="{179529F8-C491-48F3-8822-3A78F06B619D}" type="parTrans" cxnId="{4D61D0F8-FA16-40A8-91DD-C6B48FEC9811}">
      <dgm:prSet/>
      <dgm:spPr/>
      <dgm:t>
        <a:bodyPr/>
        <a:lstStyle/>
        <a:p>
          <a:endParaRPr lang="en-US"/>
        </a:p>
      </dgm:t>
    </dgm:pt>
    <dgm:pt modelId="{0B7591B3-AD4F-40C5-9A60-750651395B5C}" type="sibTrans" cxnId="{4D61D0F8-FA16-40A8-91DD-C6B48FEC9811}">
      <dgm:prSet/>
      <dgm:spPr/>
      <dgm:t>
        <a:bodyPr/>
        <a:lstStyle/>
        <a:p>
          <a:endParaRPr lang="en-US"/>
        </a:p>
      </dgm:t>
    </dgm:pt>
    <dgm:pt modelId="{6692AB4F-1D9C-4730-9E87-9F5687BAEA03}">
      <dgm:prSet/>
      <dgm:spPr/>
      <dgm:t>
        <a:bodyPr/>
        <a:lstStyle/>
        <a:p>
          <a:r>
            <a:rPr lang="en-US" dirty="0"/>
            <a:t>Use 21</a:t>
          </a:r>
          <a:r>
            <a:rPr lang="en-US" baseline="30000" dirty="0"/>
            <a:t>st</a:t>
          </a:r>
          <a:r>
            <a:rPr lang="en-US" dirty="0"/>
            <a:t> CCLC funds to operate a program previously funded by a 21</a:t>
          </a:r>
          <a:r>
            <a:rPr lang="en-US" baseline="30000" dirty="0"/>
            <a:t>st</a:t>
          </a:r>
          <a:r>
            <a:rPr lang="en-US" dirty="0"/>
            <a:t> CCLC grant that ends June 30, 2025.</a:t>
          </a:r>
        </a:p>
      </dgm:t>
    </dgm:pt>
    <dgm:pt modelId="{1324A38C-2E39-44A4-82E6-2FFD27687FD1}" type="parTrans" cxnId="{AC50EAE9-94B7-47DB-9F77-CA93FC5D5B65}">
      <dgm:prSet/>
      <dgm:spPr/>
      <dgm:t>
        <a:bodyPr/>
        <a:lstStyle/>
        <a:p>
          <a:endParaRPr lang="en-US"/>
        </a:p>
      </dgm:t>
    </dgm:pt>
    <dgm:pt modelId="{52280847-2407-46BC-A28A-95746C56A77E}" type="sibTrans" cxnId="{AC50EAE9-94B7-47DB-9F77-CA93FC5D5B65}">
      <dgm:prSet/>
      <dgm:spPr/>
      <dgm:t>
        <a:bodyPr/>
        <a:lstStyle/>
        <a:p>
          <a:endParaRPr lang="en-US"/>
        </a:p>
      </dgm:t>
    </dgm:pt>
    <dgm:pt modelId="{751F9B4B-0C12-4390-B3F8-3681F773F1E2}">
      <dgm:prSet/>
      <dgm:spPr/>
      <dgm:t>
        <a:bodyPr/>
        <a:lstStyle/>
        <a:p>
          <a:endParaRPr lang="en-US" dirty="0"/>
        </a:p>
      </dgm:t>
    </dgm:pt>
    <dgm:pt modelId="{2E3AC687-A211-4D2A-8AD1-883A4C7B4BA4}" type="parTrans" cxnId="{B3BF5C01-6FF5-471F-9DB4-ED5698713F8B}">
      <dgm:prSet/>
      <dgm:spPr/>
      <dgm:t>
        <a:bodyPr/>
        <a:lstStyle/>
        <a:p>
          <a:endParaRPr lang="en-US"/>
        </a:p>
      </dgm:t>
    </dgm:pt>
    <dgm:pt modelId="{83CE8114-72F8-4904-95E3-674461319B6B}" type="sibTrans" cxnId="{B3BF5C01-6FF5-471F-9DB4-ED5698713F8B}">
      <dgm:prSet/>
      <dgm:spPr/>
      <dgm:t>
        <a:bodyPr/>
        <a:lstStyle/>
        <a:p>
          <a:endParaRPr lang="en-US"/>
        </a:p>
      </dgm:t>
    </dgm:pt>
    <dgm:pt modelId="{1C842E40-2B48-4A7E-8F31-DF5AE5C796FB}" type="pres">
      <dgm:prSet presAssocID="{55E84CD2-94FA-427B-B893-A3E6627F659F}" presName="Name0" presStyleCnt="0">
        <dgm:presLayoutVars>
          <dgm:dir/>
          <dgm:animLvl val="lvl"/>
          <dgm:resizeHandles val="exact"/>
        </dgm:presLayoutVars>
      </dgm:prSet>
      <dgm:spPr/>
    </dgm:pt>
    <dgm:pt modelId="{49815D39-C1EA-4F7F-AD77-7FF606A9A085}" type="pres">
      <dgm:prSet presAssocID="{3D4898C1-2026-4BC3-82EF-54D15699FB41}" presName="composite" presStyleCnt="0"/>
      <dgm:spPr/>
    </dgm:pt>
    <dgm:pt modelId="{4960EDEB-A745-4588-83A6-9CF1D1FDFE90}" type="pres">
      <dgm:prSet presAssocID="{3D4898C1-2026-4BC3-82EF-54D15699FB41}" presName="parTx" presStyleLbl="alignNode1" presStyleIdx="0" presStyleCnt="2">
        <dgm:presLayoutVars>
          <dgm:chMax val="0"/>
          <dgm:chPref val="0"/>
          <dgm:bulletEnabled val="1"/>
        </dgm:presLayoutVars>
      </dgm:prSet>
      <dgm:spPr/>
    </dgm:pt>
    <dgm:pt modelId="{B9ECA7F1-E5D2-4390-802C-674EB42FF33B}" type="pres">
      <dgm:prSet presAssocID="{3D4898C1-2026-4BC3-82EF-54D15699FB41}" presName="desTx" presStyleLbl="alignAccFollowNode1" presStyleIdx="0" presStyleCnt="2">
        <dgm:presLayoutVars>
          <dgm:bulletEnabled val="1"/>
        </dgm:presLayoutVars>
      </dgm:prSet>
      <dgm:spPr/>
    </dgm:pt>
    <dgm:pt modelId="{428FCF38-1F29-41FC-A1D0-32065A2E600E}" type="pres">
      <dgm:prSet presAssocID="{E0B64C5B-050C-4429-931B-2A387E237C04}" presName="space" presStyleCnt="0"/>
      <dgm:spPr/>
    </dgm:pt>
    <dgm:pt modelId="{C2DAB9C0-867B-48F4-9D84-29CBE69705B4}" type="pres">
      <dgm:prSet presAssocID="{5E324D2E-55E3-4B72-9CAF-C5DB3339B098}" presName="composite" presStyleCnt="0"/>
      <dgm:spPr/>
    </dgm:pt>
    <dgm:pt modelId="{602C854C-2322-44A0-9300-32250EF93B63}" type="pres">
      <dgm:prSet presAssocID="{5E324D2E-55E3-4B72-9CAF-C5DB3339B098}" presName="parTx" presStyleLbl="alignNode1" presStyleIdx="1" presStyleCnt="2">
        <dgm:presLayoutVars>
          <dgm:chMax val="0"/>
          <dgm:chPref val="0"/>
          <dgm:bulletEnabled val="1"/>
        </dgm:presLayoutVars>
      </dgm:prSet>
      <dgm:spPr/>
    </dgm:pt>
    <dgm:pt modelId="{7C1C6C6E-F509-4435-A5BF-E8E7CD19F0C8}" type="pres">
      <dgm:prSet presAssocID="{5E324D2E-55E3-4B72-9CAF-C5DB3339B098}" presName="desTx" presStyleLbl="alignAccFollowNode1" presStyleIdx="1" presStyleCnt="2">
        <dgm:presLayoutVars>
          <dgm:bulletEnabled val="1"/>
        </dgm:presLayoutVars>
      </dgm:prSet>
      <dgm:spPr/>
    </dgm:pt>
  </dgm:ptLst>
  <dgm:cxnLst>
    <dgm:cxn modelId="{B3BF5C01-6FF5-471F-9DB4-ED5698713F8B}" srcId="{3D4898C1-2026-4BC3-82EF-54D15699FB41}" destId="{751F9B4B-0C12-4390-B3F8-3681F773F1E2}" srcOrd="7" destOrd="0" parTransId="{2E3AC687-A211-4D2A-8AD1-883A4C7B4BA4}" sibTransId="{83CE8114-72F8-4904-95E3-674461319B6B}"/>
    <dgm:cxn modelId="{8173E201-45A2-4926-9F2E-908C2FEC9CCA}" type="presOf" srcId="{D042C980-1330-4F71-B33E-2FA862BE3A70}" destId="{7C1C6C6E-F509-4435-A5BF-E8E7CD19F0C8}" srcOrd="0" destOrd="8" presId="urn:microsoft.com/office/officeart/2005/8/layout/hList1"/>
    <dgm:cxn modelId="{0B9D0E02-551F-43BA-BD6A-34665F2C7FF1}" type="presOf" srcId="{55E84CD2-94FA-427B-B893-A3E6627F659F}" destId="{1C842E40-2B48-4A7E-8F31-DF5AE5C796FB}" srcOrd="0" destOrd="0" presId="urn:microsoft.com/office/officeart/2005/8/layout/hList1"/>
    <dgm:cxn modelId="{AE6DDF02-719B-4D7C-8D91-DEF5D1DE95A1}" srcId="{3D4898C1-2026-4BC3-82EF-54D15699FB41}" destId="{0A7B991D-3BC1-4F84-89C1-776D0F89B573}" srcOrd="1" destOrd="0" parTransId="{78D23291-D6F2-49E3-BE38-B035AE20001D}" sibTransId="{A4486E08-1DFE-4BDE-AD96-0A805E965BB1}"/>
    <dgm:cxn modelId="{BBB2CD08-0969-4E8B-8F97-555389F93DEA}" srcId="{5E324D2E-55E3-4B72-9CAF-C5DB3339B098}" destId="{9D1B1BB2-5E5A-4B56-82A1-568D74B4918F}" srcOrd="2" destOrd="0" parTransId="{0718915A-057B-42F5-917D-CCCEFA1DEB59}" sibTransId="{13AAB6FC-4DCA-4080-8C43-236C705FB5A6}"/>
    <dgm:cxn modelId="{10C43B0A-5575-420C-9405-9C4BA39C634C}" type="presOf" srcId="{520AC66E-6D8A-4155-B81C-6E45E79EDAFB}" destId="{B9ECA7F1-E5D2-4390-802C-674EB42FF33B}" srcOrd="0" destOrd="9" presId="urn:microsoft.com/office/officeart/2005/8/layout/hList1"/>
    <dgm:cxn modelId="{C41B740A-7E67-433C-AB9E-47112190CD56}" type="presOf" srcId="{964F1585-A480-4CC2-B13C-2E32C04FFAE3}" destId="{B9ECA7F1-E5D2-4390-802C-674EB42FF33B}" srcOrd="0" destOrd="10" presId="urn:microsoft.com/office/officeart/2005/8/layout/hList1"/>
    <dgm:cxn modelId="{9EB90612-749D-4FF1-AEA4-C253820959C0}" srcId="{5E324D2E-55E3-4B72-9CAF-C5DB3339B098}" destId="{4B5438BA-F146-4518-A135-CFF04A7B4F94}" srcOrd="6" destOrd="0" parTransId="{3A95E4D9-59EE-4618-BA79-CCB929BF1948}" sibTransId="{85F06E97-DC80-4003-BD21-5FD48C86F4D3}"/>
    <dgm:cxn modelId="{405EC515-1008-449C-92D4-6869F052746C}" type="presOf" srcId="{3D4898C1-2026-4BC3-82EF-54D15699FB41}" destId="{4960EDEB-A745-4588-83A6-9CF1D1FDFE90}" srcOrd="0" destOrd="0" presId="urn:microsoft.com/office/officeart/2005/8/layout/hList1"/>
    <dgm:cxn modelId="{855A7519-F3F9-45A9-B40A-320CBEAF3EB1}" srcId="{3D4898C1-2026-4BC3-82EF-54D15699FB41}" destId="{520AC66E-6D8A-4155-B81C-6E45E79EDAFB}" srcOrd="9" destOrd="0" parTransId="{6A39AC7C-9C00-41F6-8323-F07AD05D438C}" sibTransId="{FDC820D4-5998-40B8-A6CD-32235A5D87FA}"/>
    <dgm:cxn modelId="{70FE4C20-5CA2-4D89-80C9-43E1DFDC6FA1}" srcId="{3D4898C1-2026-4BC3-82EF-54D15699FB41}" destId="{6B060838-E68E-4BC7-8954-9D0FA890CC82}" srcOrd="2" destOrd="0" parTransId="{631216F6-EF5A-4DC4-9B2A-7EE9C7F46877}" sibTransId="{5C310D42-E36E-4AF5-AD9C-CF65E4A1FC00}"/>
    <dgm:cxn modelId="{6263FF28-1852-4E5D-930E-C6D051C5EB43}" type="presOf" srcId="{9D1B1BB2-5E5A-4B56-82A1-568D74B4918F}" destId="{7C1C6C6E-F509-4435-A5BF-E8E7CD19F0C8}" srcOrd="0" destOrd="2" presId="urn:microsoft.com/office/officeart/2005/8/layout/hList1"/>
    <dgm:cxn modelId="{159F7F2B-68F0-45BA-99A5-DAE6548A35F6}" srcId="{3D4898C1-2026-4BC3-82EF-54D15699FB41}" destId="{70A05470-6FBF-4470-A0E6-B4933258A8F8}" srcOrd="6" destOrd="0" parTransId="{DD86AAAA-16C4-4139-825E-2BD80B83E683}" sibTransId="{4958C95B-5433-4F44-A7D4-B11FF0305BCC}"/>
    <dgm:cxn modelId="{54EAD337-E877-4983-9D61-3E9170CA8087}" type="presOf" srcId="{6B060838-E68E-4BC7-8954-9D0FA890CC82}" destId="{B9ECA7F1-E5D2-4390-802C-674EB42FF33B}" srcOrd="0" destOrd="2" presId="urn:microsoft.com/office/officeart/2005/8/layout/hList1"/>
    <dgm:cxn modelId="{64A92740-22BA-4E5C-98C7-1EB11147130B}" srcId="{5E324D2E-55E3-4B72-9CAF-C5DB3339B098}" destId="{7B4C3F1A-4EC8-495A-AAA6-532161E6E5C7}" srcOrd="5" destOrd="0" parTransId="{37B2BCE2-D526-431B-AD47-F43BD201AEAA}" sibTransId="{295A581D-21A4-4C8C-ABA8-4EBD693329EC}"/>
    <dgm:cxn modelId="{A4D3405B-5878-4075-A39A-07F38370FC88}" type="presOf" srcId="{5E324D2E-55E3-4B72-9CAF-C5DB3339B098}" destId="{602C854C-2322-44A0-9300-32250EF93B63}" srcOrd="0" destOrd="0" presId="urn:microsoft.com/office/officeart/2005/8/layout/hList1"/>
    <dgm:cxn modelId="{1A1ADF5D-A569-4C48-B772-A54AB5FF04A4}" srcId="{55E84CD2-94FA-427B-B893-A3E6627F659F}" destId="{3D4898C1-2026-4BC3-82EF-54D15699FB41}" srcOrd="0" destOrd="0" parTransId="{6AD2EC4C-C9CB-4818-BBD7-852CB3287A9C}" sibTransId="{E0B64C5B-050C-4429-931B-2A387E237C04}"/>
    <dgm:cxn modelId="{BCF5EF45-EEE8-462F-AAE4-09AA4C6C7B5B}" srcId="{5E324D2E-55E3-4B72-9CAF-C5DB3339B098}" destId="{B85070ED-B2A2-4025-8C1C-675CA8462877}" srcOrd="1" destOrd="0" parTransId="{404BBDEE-23B3-45CD-B3BA-F52AD6BC495A}" sibTransId="{6669E179-E7C8-4BE6-B8BE-86AF382139FF}"/>
    <dgm:cxn modelId="{1C68B069-436C-45DE-9E69-AFE060671659}" type="presOf" srcId="{0A7B991D-3BC1-4F84-89C1-776D0F89B573}" destId="{B9ECA7F1-E5D2-4390-802C-674EB42FF33B}" srcOrd="0" destOrd="1" presId="urn:microsoft.com/office/officeart/2005/8/layout/hList1"/>
    <dgm:cxn modelId="{AA78A14B-240E-4C61-9F30-E8C2BAD611B0}" srcId="{3D4898C1-2026-4BC3-82EF-54D15699FB41}" destId="{964F1585-A480-4CC2-B13C-2E32C04FFAE3}" srcOrd="10" destOrd="0" parTransId="{E0416BEE-1337-4629-A2BE-7D6DC3B703D5}" sibTransId="{5BE75D23-3A15-45A6-AE36-8A1646A0B13F}"/>
    <dgm:cxn modelId="{099A6F72-056E-4717-AA29-5E93DAC80BEB}" type="presOf" srcId="{42810F52-ABAD-430E-90B4-AD8D4A30DDF4}" destId="{7C1C6C6E-F509-4435-A5BF-E8E7CD19F0C8}" srcOrd="0" destOrd="0" presId="urn:microsoft.com/office/officeart/2005/8/layout/hList1"/>
    <dgm:cxn modelId="{F52D4873-C128-4A5A-AFC2-B9BC52E23F81}" srcId="{5E324D2E-55E3-4B72-9CAF-C5DB3339B098}" destId="{77A86FE7-1CD1-4FCE-A1A9-25EF6ADF2FD1}" srcOrd="3" destOrd="0" parTransId="{3C4DEBF6-2B70-4B95-85D3-F00E400B9299}" sibTransId="{DF979C07-073D-4B2D-B685-151C22CF7CA3}"/>
    <dgm:cxn modelId="{1F96617C-6804-4AFD-B068-8BAD9D1E4053}" srcId="{55E84CD2-94FA-427B-B893-A3E6627F659F}" destId="{5E324D2E-55E3-4B72-9CAF-C5DB3339B098}" srcOrd="1" destOrd="0" parTransId="{C1BDDE77-8960-42C7-9C7B-43BFBDCB02F8}" sibTransId="{A46BFF38-FE8C-47AE-999F-C3AE3D526300}"/>
    <dgm:cxn modelId="{04B5D780-C8F9-49C9-ABBB-7A71D96D2366}" type="presOf" srcId="{72FDE150-B9F6-48F6-895C-D4EE0ED70327}" destId="{B9ECA7F1-E5D2-4390-802C-674EB42FF33B}" srcOrd="0" destOrd="3" presId="urn:microsoft.com/office/officeart/2005/8/layout/hList1"/>
    <dgm:cxn modelId="{F3D4FA80-ACF0-40D4-A5C9-EF90BE8CD346}" type="presOf" srcId="{25B3EA49-D2F3-40B2-B426-BFDFC64A7EE6}" destId="{B9ECA7F1-E5D2-4390-802C-674EB42FF33B}" srcOrd="0" destOrd="4" presId="urn:microsoft.com/office/officeart/2005/8/layout/hList1"/>
    <dgm:cxn modelId="{F8701E84-862C-443A-9357-103B3124FD53}" type="presOf" srcId="{6A6CDAF0-7052-420A-88F1-228E4DA05DC7}" destId="{7C1C6C6E-F509-4435-A5BF-E8E7CD19F0C8}" srcOrd="0" destOrd="4" presId="urn:microsoft.com/office/officeart/2005/8/layout/hList1"/>
    <dgm:cxn modelId="{78C15697-2565-4B62-8CA3-3090CC92FE12}" type="presOf" srcId="{B85070ED-B2A2-4025-8C1C-675CA8462877}" destId="{7C1C6C6E-F509-4435-A5BF-E8E7CD19F0C8}" srcOrd="0" destOrd="1" presId="urn:microsoft.com/office/officeart/2005/8/layout/hList1"/>
    <dgm:cxn modelId="{E5819399-283F-4132-9D05-C8E812DEAA5D}" srcId="{3D4898C1-2026-4BC3-82EF-54D15699FB41}" destId="{25B3EA49-D2F3-40B2-B426-BFDFC64A7EE6}" srcOrd="4" destOrd="0" parTransId="{ED4D915F-B7B9-4A3D-B557-46A40021511B}" sibTransId="{F188E559-7D54-443B-8EDB-558FBE4F816E}"/>
    <dgm:cxn modelId="{40820F9A-ED5B-4F21-8C6B-8A76328BFDF0}" type="presOf" srcId="{77A86FE7-1CD1-4FCE-A1A9-25EF6ADF2FD1}" destId="{7C1C6C6E-F509-4435-A5BF-E8E7CD19F0C8}" srcOrd="0" destOrd="3" presId="urn:microsoft.com/office/officeart/2005/8/layout/hList1"/>
    <dgm:cxn modelId="{4C62A39C-A2AD-48DC-8D33-0F21C75C6275}" srcId="{5E324D2E-55E3-4B72-9CAF-C5DB3339B098}" destId="{D042C980-1330-4F71-B33E-2FA862BE3A70}" srcOrd="8" destOrd="0" parTransId="{642D36B8-331C-4CB4-B32C-47EED9E45A94}" sibTransId="{2A8B5790-810C-4046-BF5B-415C618B1CB6}"/>
    <dgm:cxn modelId="{EB436EAA-82B0-45FF-949A-DB70A416EEC4}" type="presOf" srcId="{9C9F3EE0-C6CE-4C54-9077-A86B43697C62}" destId="{B9ECA7F1-E5D2-4390-802C-674EB42FF33B}" srcOrd="0" destOrd="5" presId="urn:microsoft.com/office/officeart/2005/8/layout/hList1"/>
    <dgm:cxn modelId="{980ADFB0-3028-4771-B046-616D24CC4D12}" srcId="{3D4898C1-2026-4BC3-82EF-54D15699FB41}" destId="{ECE707AC-C253-4E11-BC8D-F4C85589877D}" srcOrd="0" destOrd="0" parTransId="{83B165D8-86A0-47D7-A6DB-948003E8756D}" sibTransId="{47B65F09-689E-4B3A-B14A-1022EC6965DA}"/>
    <dgm:cxn modelId="{9A0365B6-B243-4DD8-BF1C-DE8E7B73DE1E}" srcId="{5E324D2E-55E3-4B72-9CAF-C5DB3339B098}" destId="{6A6CDAF0-7052-420A-88F1-228E4DA05DC7}" srcOrd="4" destOrd="0" parTransId="{6A3E28F7-EC3C-45B5-94BA-91D486727D13}" sibTransId="{849F58CB-47B3-4BAA-BADE-D75E67AFACA5}"/>
    <dgm:cxn modelId="{8339A1B6-3C19-43F2-ABEB-E2FBD8A01F21}" type="presOf" srcId="{39A4E0E7-6871-4383-B45E-F8F54FF9172F}" destId="{7C1C6C6E-F509-4435-A5BF-E8E7CD19F0C8}" srcOrd="0" destOrd="7" presId="urn:microsoft.com/office/officeart/2005/8/layout/hList1"/>
    <dgm:cxn modelId="{D5E73EC4-967D-442B-B9DF-DFF1DD35E2A4}" type="presOf" srcId="{ECE707AC-C253-4E11-BC8D-F4C85589877D}" destId="{B9ECA7F1-E5D2-4390-802C-674EB42FF33B}" srcOrd="0" destOrd="0" presId="urn:microsoft.com/office/officeart/2005/8/layout/hList1"/>
    <dgm:cxn modelId="{890696C6-2683-438A-BFC9-F6600A8D80CA}" type="presOf" srcId="{7B4C3F1A-4EC8-495A-AAA6-532161E6E5C7}" destId="{7C1C6C6E-F509-4435-A5BF-E8E7CD19F0C8}" srcOrd="0" destOrd="5" presId="urn:microsoft.com/office/officeart/2005/8/layout/hList1"/>
    <dgm:cxn modelId="{F5D36AC7-1B4A-4F94-AB60-955926318391}" srcId="{3D4898C1-2026-4BC3-82EF-54D15699FB41}" destId="{9C9F3EE0-C6CE-4C54-9077-A86B43697C62}" srcOrd="5" destOrd="0" parTransId="{F6F92A60-A2CC-40A5-A2F0-D331767178B4}" sibTransId="{E1944CD8-A54D-497E-9A9E-75B2F1B49DB8}"/>
    <dgm:cxn modelId="{598EB7C7-3601-4E7E-92D1-FFAD439094EE}" srcId="{5E324D2E-55E3-4B72-9CAF-C5DB3339B098}" destId="{42810F52-ABAD-430E-90B4-AD8D4A30DDF4}" srcOrd="0" destOrd="0" parTransId="{98C33656-51D4-4789-BADD-5FE9D7DD7990}" sibTransId="{DB453126-436D-4F5B-AA6C-0C3C86C5DFC6}"/>
    <dgm:cxn modelId="{05310ACA-DAE1-4CA8-9B19-9449B847D6E9}" type="presOf" srcId="{70A05470-6FBF-4470-A0E6-B4933258A8F8}" destId="{B9ECA7F1-E5D2-4390-802C-674EB42FF33B}" srcOrd="0" destOrd="6" presId="urn:microsoft.com/office/officeart/2005/8/layout/hList1"/>
    <dgm:cxn modelId="{9418AFD7-8115-43C5-9246-F6041183477C}" type="presOf" srcId="{751F9B4B-0C12-4390-B3F8-3681F773F1E2}" destId="{B9ECA7F1-E5D2-4390-802C-674EB42FF33B}" srcOrd="0" destOrd="7" presId="urn:microsoft.com/office/officeart/2005/8/layout/hList1"/>
    <dgm:cxn modelId="{B98D51DC-6DE6-4571-A268-DDB1D61F7A6C}" type="presOf" srcId="{6692AB4F-1D9C-4730-9E87-9F5687BAEA03}" destId="{B9ECA7F1-E5D2-4390-802C-674EB42FF33B}" srcOrd="0" destOrd="8" presId="urn:microsoft.com/office/officeart/2005/8/layout/hList1"/>
    <dgm:cxn modelId="{5A55A0DC-57E5-430D-97C3-38D3FFD5698E}" type="presOf" srcId="{4B5438BA-F146-4518-A135-CFF04A7B4F94}" destId="{7C1C6C6E-F509-4435-A5BF-E8E7CD19F0C8}" srcOrd="0" destOrd="6" presId="urn:microsoft.com/office/officeart/2005/8/layout/hList1"/>
    <dgm:cxn modelId="{AC50EAE9-94B7-47DB-9F77-CA93FC5D5B65}" srcId="{3D4898C1-2026-4BC3-82EF-54D15699FB41}" destId="{6692AB4F-1D9C-4730-9E87-9F5687BAEA03}" srcOrd="8" destOrd="0" parTransId="{1324A38C-2E39-44A4-82E6-2FFD27687FD1}" sibTransId="{52280847-2407-46BC-A28A-95746C56A77E}"/>
    <dgm:cxn modelId="{394035F3-5437-46EA-B5D7-E84BFD730B2C}" srcId="{3D4898C1-2026-4BC3-82EF-54D15699FB41}" destId="{72FDE150-B9F6-48F6-895C-D4EE0ED70327}" srcOrd="3" destOrd="0" parTransId="{ABBEB063-94B7-44D9-8D77-15486D93F447}" sibTransId="{3D2F609C-EB7C-442C-BD17-626FEE967179}"/>
    <dgm:cxn modelId="{4D61D0F8-FA16-40A8-91DD-C6B48FEC9811}" srcId="{5E324D2E-55E3-4B72-9CAF-C5DB3339B098}" destId="{39A4E0E7-6871-4383-B45E-F8F54FF9172F}" srcOrd="7" destOrd="0" parTransId="{179529F8-C491-48F3-8822-3A78F06B619D}" sibTransId="{0B7591B3-AD4F-40C5-9A60-750651395B5C}"/>
    <dgm:cxn modelId="{40461D91-D51C-47C1-86A1-E999AFEAC975}" type="presParOf" srcId="{1C842E40-2B48-4A7E-8F31-DF5AE5C796FB}" destId="{49815D39-C1EA-4F7F-AD77-7FF606A9A085}" srcOrd="0" destOrd="0" presId="urn:microsoft.com/office/officeart/2005/8/layout/hList1"/>
    <dgm:cxn modelId="{68F306FF-27C6-46E7-B7BC-86ACB7D59605}" type="presParOf" srcId="{49815D39-C1EA-4F7F-AD77-7FF606A9A085}" destId="{4960EDEB-A745-4588-83A6-9CF1D1FDFE90}" srcOrd="0" destOrd="0" presId="urn:microsoft.com/office/officeart/2005/8/layout/hList1"/>
    <dgm:cxn modelId="{E98460BD-61AD-40C8-98AA-C473F85C4975}" type="presParOf" srcId="{49815D39-C1EA-4F7F-AD77-7FF606A9A085}" destId="{B9ECA7F1-E5D2-4390-802C-674EB42FF33B}" srcOrd="1" destOrd="0" presId="urn:microsoft.com/office/officeart/2005/8/layout/hList1"/>
    <dgm:cxn modelId="{EAA5179D-EEB1-450E-8CC7-3D8285718C28}" type="presParOf" srcId="{1C842E40-2B48-4A7E-8F31-DF5AE5C796FB}" destId="{428FCF38-1F29-41FC-A1D0-32065A2E600E}" srcOrd="1" destOrd="0" presId="urn:microsoft.com/office/officeart/2005/8/layout/hList1"/>
    <dgm:cxn modelId="{4CEF094B-CDB2-4428-9EBC-DFFEC79247A7}" type="presParOf" srcId="{1C842E40-2B48-4A7E-8F31-DF5AE5C796FB}" destId="{C2DAB9C0-867B-48F4-9D84-29CBE69705B4}" srcOrd="2" destOrd="0" presId="urn:microsoft.com/office/officeart/2005/8/layout/hList1"/>
    <dgm:cxn modelId="{5F176B4A-3AC9-4243-A27E-C0E3D6BC85A8}" type="presParOf" srcId="{C2DAB9C0-867B-48F4-9D84-29CBE69705B4}" destId="{602C854C-2322-44A0-9300-32250EF93B63}" srcOrd="0" destOrd="0" presId="urn:microsoft.com/office/officeart/2005/8/layout/hList1"/>
    <dgm:cxn modelId="{54E52028-D21C-412D-ABEC-08E7C8433CFF}" type="presParOf" srcId="{C2DAB9C0-867B-48F4-9D84-29CBE69705B4}" destId="{7C1C6C6E-F509-4435-A5BF-E8E7CD19F0C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A808F9-5B25-430C-B44F-83248A7D5573}" type="doc">
      <dgm:prSet loTypeId="urn:microsoft.com/office/officeart/2005/8/layout/vList3" loCatId="picture" qsTypeId="urn:microsoft.com/office/officeart/2005/8/quickstyle/simple1" qsCatId="simple" csTypeId="urn:microsoft.com/office/officeart/2005/8/colors/accent1_1" csCatId="accent1" phldr="1"/>
      <dgm:spPr/>
      <dgm:t>
        <a:bodyPr/>
        <a:lstStyle/>
        <a:p>
          <a:endParaRPr lang="en-US"/>
        </a:p>
      </dgm:t>
    </dgm:pt>
    <dgm:pt modelId="{EA99A67B-F855-401E-AA01-AA516950D1D3}">
      <dgm:prSet phldrT="[Text]"/>
      <dgm:spPr>
        <a:ln>
          <a:solidFill>
            <a:srgbClr val="194A6B"/>
          </a:solidFill>
        </a:ln>
      </dgm:spPr>
      <dgm:t>
        <a:bodyPr/>
        <a:lstStyle/>
        <a:p>
          <a:r>
            <a:rPr lang="en-US" b="1" dirty="0"/>
            <a:t>Website</a:t>
          </a:r>
        </a:p>
      </dgm:t>
    </dgm:pt>
    <dgm:pt modelId="{AC28390C-6EA9-4B61-8B0D-7B6D77286E2B}" type="parTrans" cxnId="{50F747CC-C361-40F0-ABF8-116726741823}">
      <dgm:prSet/>
      <dgm:spPr/>
      <dgm:t>
        <a:bodyPr/>
        <a:lstStyle/>
        <a:p>
          <a:endParaRPr lang="en-US"/>
        </a:p>
      </dgm:t>
    </dgm:pt>
    <dgm:pt modelId="{AEB6E132-4B8B-4544-827F-D46DDCC66EA3}" type="sibTrans" cxnId="{50F747CC-C361-40F0-ABF8-116726741823}">
      <dgm:prSet/>
      <dgm:spPr/>
      <dgm:t>
        <a:bodyPr/>
        <a:lstStyle/>
        <a:p>
          <a:endParaRPr lang="en-US"/>
        </a:p>
      </dgm:t>
    </dgm:pt>
    <dgm:pt modelId="{8447D39A-2B2C-4EC4-BC2E-D4CE46928A6E}">
      <dgm:prSet/>
      <dgm:spPr>
        <a:ln>
          <a:solidFill>
            <a:srgbClr val="194A6B"/>
          </a:solidFill>
        </a:ln>
      </dgm:spPr>
      <dgm:t>
        <a:bodyPr/>
        <a:lstStyle/>
        <a:p>
          <a:r>
            <a:rPr lang="en-US" dirty="0"/>
            <a:t>education.alaska.gov</a:t>
          </a:r>
        </a:p>
      </dgm:t>
    </dgm:pt>
    <dgm:pt modelId="{087C2472-69B9-4DBA-9054-1FD8920D1CC3}" type="parTrans" cxnId="{0CD2094C-B1DB-48FC-A1E3-F440A3D2D93D}">
      <dgm:prSet/>
      <dgm:spPr/>
      <dgm:t>
        <a:bodyPr/>
        <a:lstStyle/>
        <a:p>
          <a:endParaRPr lang="en-US"/>
        </a:p>
      </dgm:t>
    </dgm:pt>
    <dgm:pt modelId="{AA8F78FB-A497-41A0-8DFD-4B3DF3446FA2}" type="sibTrans" cxnId="{0CD2094C-B1DB-48FC-A1E3-F440A3D2D93D}">
      <dgm:prSet/>
      <dgm:spPr/>
      <dgm:t>
        <a:bodyPr/>
        <a:lstStyle/>
        <a:p>
          <a:endParaRPr lang="en-US"/>
        </a:p>
      </dgm:t>
    </dgm:pt>
    <dgm:pt modelId="{FF297ED6-52DA-4B78-B650-C589F252663A}">
      <dgm:prSet phldrT="[Text]"/>
      <dgm:spPr>
        <a:ln>
          <a:solidFill>
            <a:srgbClr val="194A6B"/>
          </a:solidFill>
        </a:ln>
      </dgm:spPr>
      <dgm:t>
        <a:bodyPr/>
        <a:lstStyle/>
        <a:p>
          <a:r>
            <a:rPr lang="en-US" b="1" dirty="0"/>
            <a:t>Social Media</a:t>
          </a:r>
        </a:p>
      </dgm:t>
    </dgm:pt>
    <dgm:pt modelId="{D3059CC1-F4A4-4CEB-BB99-9DAD23BE7842}" type="sibTrans" cxnId="{820893DC-81A0-45FF-A219-ECAB6D159D1B}">
      <dgm:prSet/>
      <dgm:spPr/>
      <dgm:t>
        <a:bodyPr/>
        <a:lstStyle/>
        <a:p>
          <a:endParaRPr lang="en-US"/>
        </a:p>
      </dgm:t>
    </dgm:pt>
    <dgm:pt modelId="{F668B449-0FF2-4711-ADB3-A30B56FF9F1D}" type="parTrans" cxnId="{820893DC-81A0-45FF-A219-ECAB6D159D1B}">
      <dgm:prSet/>
      <dgm:spPr/>
      <dgm:t>
        <a:bodyPr/>
        <a:lstStyle/>
        <a:p>
          <a:endParaRPr lang="en-US"/>
        </a:p>
      </dgm:t>
    </dgm:pt>
    <dgm:pt modelId="{B690A13B-E43B-4179-8A70-558E69D6C399}">
      <dgm:prSet/>
      <dgm:spPr>
        <a:ln>
          <a:solidFill>
            <a:srgbClr val="194A6B"/>
          </a:solidFill>
        </a:ln>
      </dgm:spPr>
      <dgm:t>
        <a:bodyPr/>
        <a:lstStyle/>
        <a:p>
          <a:r>
            <a:rPr lang="en-US" dirty="0"/>
            <a:t>@AlaskaDEED </a:t>
          </a:r>
        </a:p>
      </dgm:t>
    </dgm:pt>
    <dgm:pt modelId="{85EC9D4C-4B47-4199-B227-081347354DC6}" type="sibTrans" cxnId="{5D12ED13-85A6-4757-8A1D-C4BB53940FAD}">
      <dgm:prSet/>
      <dgm:spPr/>
      <dgm:t>
        <a:bodyPr/>
        <a:lstStyle/>
        <a:p>
          <a:endParaRPr lang="en-US"/>
        </a:p>
      </dgm:t>
    </dgm:pt>
    <dgm:pt modelId="{B03E4358-FD48-4609-9EE2-85B6459C35C2}" type="parTrans" cxnId="{5D12ED13-85A6-4757-8A1D-C4BB53940FAD}">
      <dgm:prSet/>
      <dgm:spPr/>
      <dgm:t>
        <a:bodyPr/>
        <a:lstStyle/>
        <a:p>
          <a:endParaRPr lang="en-US"/>
        </a:p>
      </dgm:t>
    </dgm:pt>
    <dgm:pt modelId="{55DFE3A5-12FB-4D84-91B0-9094C5EA31D3}">
      <dgm:prSet phldrT="[Text]"/>
      <dgm:spPr>
        <a:ln>
          <a:solidFill>
            <a:srgbClr val="194A6B"/>
          </a:solidFill>
        </a:ln>
      </dgm:spPr>
      <dgm:t>
        <a:bodyPr/>
        <a:lstStyle/>
        <a:p>
          <a:r>
            <a:rPr lang="en-US" b="1" dirty="0"/>
            <a:t>Phone</a:t>
          </a:r>
          <a:endParaRPr lang="en-US" dirty="0"/>
        </a:p>
      </dgm:t>
    </dgm:pt>
    <dgm:pt modelId="{A11FE1A7-73F6-43B2-A4CA-F48E6948E936}" type="parTrans" cxnId="{051E4651-1E26-40F9-A34D-DCDD536A09A0}">
      <dgm:prSet/>
      <dgm:spPr/>
      <dgm:t>
        <a:bodyPr/>
        <a:lstStyle/>
        <a:p>
          <a:endParaRPr lang="en-US"/>
        </a:p>
      </dgm:t>
    </dgm:pt>
    <dgm:pt modelId="{3C5E9E7F-019E-4266-900E-4EFDE3769E8C}" type="sibTrans" cxnId="{051E4651-1E26-40F9-A34D-DCDD536A09A0}">
      <dgm:prSet/>
      <dgm:spPr/>
      <dgm:t>
        <a:bodyPr/>
        <a:lstStyle/>
        <a:p>
          <a:endParaRPr lang="en-US"/>
        </a:p>
      </dgm:t>
    </dgm:pt>
    <dgm:pt modelId="{3D2AB0EF-8367-452F-9F7A-7F930C6FE6B0}">
      <dgm:prSet phldrT="[Text]"/>
      <dgm:spPr>
        <a:ln>
          <a:solidFill>
            <a:srgbClr val="194A6B"/>
          </a:solidFill>
        </a:ln>
      </dgm:spPr>
      <dgm:t>
        <a:bodyPr/>
        <a:lstStyle/>
        <a:p>
          <a:r>
            <a:rPr lang="en-US" dirty="0"/>
            <a:t>Main Line: (907) 465-2800</a:t>
          </a:r>
        </a:p>
      </dgm:t>
    </dgm:pt>
    <dgm:pt modelId="{4940B7CC-7AA3-4A29-A425-6E78B907FC4D}" type="parTrans" cxnId="{A666A9F7-1877-476F-A8E2-60C2ACF019B3}">
      <dgm:prSet/>
      <dgm:spPr/>
      <dgm:t>
        <a:bodyPr/>
        <a:lstStyle/>
        <a:p>
          <a:endParaRPr lang="en-US"/>
        </a:p>
      </dgm:t>
    </dgm:pt>
    <dgm:pt modelId="{7724307A-B174-4AF6-B04C-320AE9FCE341}" type="sibTrans" cxnId="{A666A9F7-1877-476F-A8E2-60C2ACF019B3}">
      <dgm:prSet/>
      <dgm:spPr/>
      <dgm:t>
        <a:bodyPr/>
        <a:lstStyle/>
        <a:p>
          <a:endParaRPr lang="en-US"/>
        </a:p>
      </dgm:t>
    </dgm:pt>
    <dgm:pt modelId="{19181C51-1701-42AB-A7B4-EC7FE3019B00}">
      <dgm:prSet phldrT="[Text]"/>
      <dgm:spPr>
        <a:ln>
          <a:solidFill>
            <a:srgbClr val="194A6B"/>
          </a:solidFill>
        </a:ln>
      </dgm:spPr>
      <dgm:t>
        <a:bodyPr/>
        <a:lstStyle/>
        <a:p>
          <a:r>
            <a:rPr lang="en-US" dirty="0"/>
            <a:t>Teacher Certification: (907) 465-2831</a:t>
          </a:r>
        </a:p>
      </dgm:t>
    </dgm:pt>
    <dgm:pt modelId="{752BCED4-0F49-474C-A1D3-B1D96B2F9B84}" type="parTrans" cxnId="{4EB0D269-E29F-43FA-89BA-D2A90B38D24D}">
      <dgm:prSet/>
      <dgm:spPr/>
      <dgm:t>
        <a:bodyPr/>
        <a:lstStyle/>
        <a:p>
          <a:endParaRPr lang="en-US"/>
        </a:p>
      </dgm:t>
    </dgm:pt>
    <dgm:pt modelId="{89A88C5F-BF7F-4D3A-B35D-3B302A891E09}" type="sibTrans" cxnId="{4EB0D269-E29F-43FA-89BA-D2A90B38D24D}">
      <dgm:prSet/>
      <dgm:spPr/>
      <dgm:t>
        <a:bodyPr/>
        <a:lstStyle/>
        <a:p>
          <a:endParaRPr lang="en-US"/>
        </a:p>
      </dgm:t>
    </dgm:pt>
    <dgm:pt modelId="{B2D9587B-5386-4716-851F-B2BE021448C3}" type="pres">
      <dgm:prSet presAssocID="{F4A808F9-5B25-430C-B44F-83248A7D5573}" presName="linearFlow" presStyleCnt="0">
        <dgm:presLayoutVars>
          <dgm:dir/>
          <dgm:resizeHandles val="exact"/>
        </dgm:presLayoutVars>
      </dgm:prSet>
      <dgm:spPr/>
    </dgm:pt>
    <dgm:pt modelId="{68D4FBAB-244E-4154-965C-85494CA701E6}" type="pres">
      <dgm:prSet presAssocID="{EA99A67B-F855-401E-AA01-AA516950D1D3}" presName="composite" presStyleCnt="0"/>
      <dgm:spPr/>
    </dgm:pt>
    <dgm:pt modelId="{2B4CCAF9-393A-4EC8-A591-CAC1D05B2C7A}" type="pres">
      <dgm:prSet presAssocID="{EA99A67B-F855-401E-AA01-AA516950D1D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rgbClr val="194A6B"/>
          </a:solidFill>
        </a:ln>
      </dgm:spPr>
      <dgm:extLst>
        <a:ext uri="{E40237B7-FDA0-4F09-8148-C483321AD2D9}">
          <dgm14:cNvPr xmlns:dgm14="http://schemas.microsoft.com/office/drawing/2010/diagram" id="0" name="" descr="Internet with solid fill"/>
        </a:ext>
      </dgm:extLst>
    </dgm:pt>
    <dgm:pt modelId="{D4A4AB05-F4F6-49BD-8EB2-10AD985BC52C}" type="pres">
      <dgm:prSet presAssocID="{EA99A67B-F855-401E-AA01-AA516950D1D3}" presName="txShp" presStyleLbl="node1" presStyleIdx="0" presStyleCnt="3">
        <dgm:presLayoutVars>
          <dgm:bulletEnabled val="1"/>
        </dgm:presLayoutVars>
      </dgm:prSet>
      <dgm:spPr/>
    </dgm:pt>
    <dgm:pt modelId="{05C7F3DD-89FD-4223-9245-0F3C5DF3F53B}" type="pres">
      <dgm:prSet presAssocID="{AEB6E132-4B8B-4544-827F-D46DDCC66EA3}" presName="spacing" presStyleCnt="0"/>
      <dgm:spPr/>
    </dgm:pt>
    <dgm:pt modelId="{6647E7F2-B531-4739-AE99-DC422E1C4BAE}" type="pres">
      <dgm:prSet presAssocID="{55DFE3A5-12FB-4D84-91B0-9094C5EA31D3}" presName="composite" presStyleCnt="0"/>
      <dgm:spPr/>
    </dgm:pt>
    <dgm:pt modelId="{F4571829-5EEB-4AB7-A7AF-0A5C053E45EE}" type="pres">
      <dgm:prSet presAssocID="{55DFE3A5-12FB-4D84-91B0-9094C5EA31D3}"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194A6B"/>
          </a:solidFill>
        </a:ln>
      </dgm:spPr>
      <dgm:extLst>
        <a:ext uri="{E40237B7-FDA0-4F09-8148-C483321AD2D9}">
          <dgm14:cNvPr xmlns:dgm14="http://schemas.microsoft.com/office/drawing/2010/diagram" id="0" name="" descr="Receiver with solid fill"/>
        </a:ext>
      </dgm:extLst>
    </dgm:pt>
    <dgm:pt modelId="{ED05C635-4A53-43A8-BC48-27115CB7AB4F}" type="pres">
      <dgm:prSet presAssocID="{55DFE3A5-12FB-4D84-91B0-9094C5EA31D3}" presName="txShp" presStyleLbl="node1" presStyleIdx="1" presStyleCnt="3">
        <dgm:presLayoutVars>
          <dgm:bulletEnabled val="1"/>
        </dgm:presLayoutVars>
      </dgm:prSet>
      <dgm:spPr/>
    </dgm:pt>
    <dgm:pt modelId="{33AEEDD9-D073-454E-848E-43EED91880A6}" type="pres">
      <dgm:prSet presAssocID="{3C5E9E7F-019E-4266-900E-4EFDE3769E8C}" presName="spacing" presStyleCnt="0"/>
      <dgm:spPr/>
    </dgm:pt>
    <dgm:pt modelId="{1F0E7247-A183-4B14-97EB-FE771010B28D}" type="pres">
      <dgm:prSet presAssocID="{FF297ED6-52DA-4B78-B650-C589F252663A}" presName="composite" presStyleCnt="0"/>
      <dgm:spPr/>
    </dgm:pt>
    <dgm:pt modelId="{ECDC8F51-D551-4C5F-95E3-3DE98A36342A}" type="pres">
      <dgm:prSet presAssocID="{FF297ED6-52DA-4B78-B650-C589F252663A}"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rgbClr val="194A6B"/>
          </a:solidFill>
        </a:ln>
      </dgm:spPr>
      <dgm:extLst>
        <a:ext uri="{E40237B7-FDA0-4F09-8148-C483321AD2D9}">
          <dgm14:cNvPr xmlns:dgm14="http://schemas.microsoft.com/office/drawing/2010/diagram" id="0" name="" descr="Hashtag with solid fill"/>
        </a:ext>
      </dgm:extLst>
    </dgm:pt>
    <dgm:pt modelId="{B19F524E-F543-4361-A047-5F72448A0E2A}" type="pres">
      <dgm:prSet presAssocID="{FF297ED6-52DA-4B78-B650-C589F252663A}" presName="txShp" presStyleLbl="node1" presStyleIdx="2" presStyleCnt="3">
        <dgm:presLayoutVars>
          <dgm:bulletEnabled val="1"/>
        </dgm:presLayoutVars>
      </dgm:prSet>
      <dgm:spPr/>
    </dgm:pt>
  </dgm:ptLst>
  <dgm:cxnLst>
    <dgm:cxn modelId="{5D12ED13-85A6-4757-8A1D-C4BB53940FAD}" srcId="{FF297ED6-52DA-4B78-B650-C589F252663A}" destId="{B690A13B-E43B-4179-8A70-558E69D6C399}" srcOrd="0" destOrd="0" parTransId="{B03E4358-FD48-4609-9EE2-85B6459C35C2}" sibTransId="{85EC9D4C-4B47-4199-B227-081347354DC6}"/>
    <dgm:cxn modelId="{4EB0D269-E29F-43FA-89BA-D2A90B38D24D}" srcId="{55DFE3A5-12FB-4D84-91B0-9094C5EA31D3}" destId="{19181C51-1701-42AB-A7B4-EC7FE3019B00}" srcOrd="1" destOrd="0" parTransId="{752BCED4-0F49-474C-A1D3-B1D96B2F9B84}" sibTransId="{89A88C5F-BF7F-4D3A-B35D-3B302A891E09}"/>
    <dgm:cxn modelId="{54C4D449-5793-469F-89D5-1D07BEEA4504}" type="presOf" srcId="{55DFE3A5-12FB-4D84-91B0-9094C5EA31D3}" destId="{ED05C635-4A53-43A8-BC48-27115CB7AB4F}" srcOrd="0" destOrd="0" presId="urn:microsoft.com/office/officeart/2005/8/layout/vList3"/>
    <dgm:cxn modelId="{0CD2094C-B1DB-48FC-A1E3-F440A3D2D93D}" srcId="{EA99A67B-F855-401E-AA01-AA516950D1D3}" destId="{8447D39A-2B2C-4EC4-BC2E-D4CE46928A6E}" srcOrd="0" destOrd="0" parTransId="{087C2472-69B9-4DBA-9054-1FD8920D1CC3}" sibTransId="{AA8F78FB-A497-41A0-8DFD-4B3DF3446FA2}"/>
    <dgm:cxn modelId="{051E4651-1E26-40F9-A34D-DCDD536A09A0}" srcId="{F4A808F9-5B25-430C-B44F-83248A7D5573}" destId="{55DFE3A5-12FB-4D84-91B0-9094C5EA31D3}" srcOrd="1" destOrd="0" parTransId="{A11FE1A7-73F6-43B2-A4CA-F48E6948E936}" sibTransId="{3C5E9E7F-019E-4266-900E-4EFDE3769E8C}"/>
    <dgm:cxn modelId="{B9597D51-349E-43EC-BD30-32BBEE8E2C1B}" type="presOf" srcId="{B690A13B-E43B-4179-8A70-558E69D6C399}" destId="{B19F524E-F543-4361-A047-5F72448A0E2A}" srcOrd="0" destOrd="1" presId="urn:microsoft.com/office/officeart/2005/8/layout/vList3"/>
    <dgm:cxn modelId="{A8E23192-F275-4DD0-ADE4-35AE73BE33FF}" type="presOf" srcId="{19181C51-1701-42AB-A7B4-EC7FE3019B00}" destId="{ED05C635-4A53-43A8-BC48-27115CB7AB4F}" srcOrd="0" destOrd="2" presId="urn:microsoft.com/office/officeart/2005/8/layout/vList3"/>
    <dgm:cxn modelId="{5670879F-B55C-43C2-BD7C-4CB184F6ECAC}" type="presOf" srcId="{8447D39A-2B2C-4EC4-BC2E-D4CE46928A6E}" destId="{D4A4AB05-F4F6-49BD-8EB2-10AD985BC52C}" srcOrd="0" destOrd="1" presId="urn:microsoft.com/office/officeart/2005/8/layout/vList3"/>
    <dgm:cxn modelId="{6913BFA5-ADAC-431A-897B-D69BCAC6AC47}" type="presOf" srcId="{FF297ED6-52DA-4B78-B650-C589F252663A}" destId="{B19F524E-F543-4361-A047-5F72448A0E2A}" srcOrd="0" destOrd="0" presId="urn:microsoft.com/office/officeart/2005/8/layout/vList3"/>
    <dgm:cxn modelId="{0F2009A9-87C5-47B9-900A-060B9CC83994}" type="presOf" srcId="{F4A808F9-5B25-430C-B44F-83248A7D5573}" destId="{B2D9587B-5386-4716-851F-B2BE021448C3}" srcOrd="0" destOrd="0" presId="urn:microsoft.com/office/officeart/2005/8/layout/vList3"/>
    <dgm:cxn modelId="{50F747CC-C361-40F0-ABF8-116726741823}" srcId="{F4A808F9-5B25-430C-B44F-83248A7D5573}" destId="{EA99A67B-F855-401E-AA01-AA516950D1D3}" srcOrd="0" destOrd="0" parTransId="{AC28390C-6EA9-4B61-8B0D-7B6D77286E2B}" sibTransId="{AEB6E132-4B8B-4544-827F-D46DDCC66EA3}"/>
    <dgm:cxn modelId="{820893DC-81A0-45FF-A219-ECAB6D159D1B}" srcId="{F4A808F9-5B25-430C-B44F-83248A7D5573}" destId="{FF297ED6-52DA-4B78-B650-C589F252663A}" srcOrd="2" destOrd="0" parTransId="{F668B449-0FF2-4711-ADB3-A30B56FF9F1D}" sibTransId="{D3059CC1-F4A4-4CEB-BB99-9DAD23BE7842}"/>
    <dgm:cxn modelId="{15EFAEE1-FAC8-4A6D-9F21-37316C8499BD}" type="presOf" srcId="{3D2AB0EF-8367-452F-9F7A-7F930C6FE6B0}" destId="{ED05C635-4A53-43A8-BC48-27115CB7AB4F}" srcOrd="0" destOrd="1" presId="urn:microsoft.com/office/officeart/2005/8/layout/vList3"/>
    <dgm:cxn modelId="{5C9B02F3-8F42-4EC3-BB96-DB614A70A488}" type="presOf" srcId="{EA99A67B-F855-401E-AA01-AA516950D1D3}" destId="{D4A4AB05-F4F6-49BD-8EB2-10AD985BC52C}" srcOrd="0" destOrd="0" presId="urn:microsoft.com/office/officeart/2005/8/layout/vList3"/>
    <dgm:cxn modelId="{A666A9F7-1877-476F-A8E2-60C2ACF019B3}" srcId="{55DFE3A5-12FB-4D84-91B0-9094C5EA31D3}" destId="{3D2AB0EF-8367-452F-9F7A-7F930C6FE6B0}" srcOrd="0" destOrd="0" parTransId="{4940B7CC-7AA3-4A29-A425-6E78B907FC4D}" sibTransId="{7724307A-B174-4AF6-B04C-320AE9FCE341}"/>
    <dgm:cxn modelId="{D3A41EBB-24BE-45AE-87C8-349E95296127}" type="presParOf" srcId="{B2D9587B-5386-4716-851F-B2BE021448C3}" destId="{68D4FBAB-244E-4154-965C-85494CA701E6}" srcOrd="0" destOrd="0" presId="urn:microsoft.com/office/officeart/2005/8/layout/vList3"/>
    <dgm:cxn modelId="{3B997E9C-03ED-4ECE-9138-E247CBFA8302}" type="presParOf" srcId="{68D4FBAB-244E-4154-965C-85494CA701E6}" destId="{2B4CCAF9-393A-4EC8-A591-CAC1D05B2C7A}" srcOrd="0" destOrd="0" presId="urn:microsoft.com/office/officeart/2005/8/layout/vList3"/>
    <dgm:cxn modelId="{11D7D22F-479A-40DE-B0E7-BED560B69CF2}" type="presParOf" srcId="{68D4FBAB-244E-4154-965C-85494CA701E6}" destId="{D4A4AB05-F4F6-49BD-8EB2-10AD985BC52C}" srcOrd="1" destOrd="0" presId="urn:microsoft.com/office/officeart/2005/8/layout/vList3"/>
    <dgm:cxn modelId="{CD8FF7A0-4212-40BD-B470-1C65CCE1EFF7}" type="presParOf" srcId="{B2D9587B-5386-4716-851F-B2BE021448C3}" destId="{05C7F3DD-89FD-4223-9245-0F3C5DF3F53B}" srcOrd="1" destOrd="0" presId="urn:microsoft.com/office/officeart/2005/8/layout/vList3"/>
    <dgm:cxn modelId="{7EC19E44-9CCE-427A-AA84-3D374D33F6A0}" type="presParOf" srcId="{B2D9587B-5386-4716-851F-B2BE021448C3}" destId="{6647E7F2-B531-4739-AE99-DC422E1C4BAE}" srcOrd="2" destOrd="0" presId="urn:microsoft.com/office/officeart/2005/8/layout/vList3"/>
    <dgm:cxn modelId="{6731A366-95AA-476E-81AD-BE2AD1249E94}" type="presParOf" srcId="{6647E7F2-B531-4739-AE99-DC422E1C4BAE}" destId="{F4571829-5EEB-4AB7-A7AF-0A5C053E45EE}" srcOrd="0" destOrd="0" presId="urn:microsoft.com/office/officeart/2005/8/layout/vList3"/>
    <dgm:cxn modelId="{A51C843C-F07C-4950-BF01-9766A4FB857D}" type="presParOf" srcId="{6647E7F2-B531-4739-AE99-DC422E1C4BAE}" destId="{ED05C635-4A53-43A8-BC48-27115CB7AB4F}" srcOrd="1" destOrd="0" presId="urn:microsoft.com/office/officeart/2005/8/layout/vList3"/>
    <dgm:cxn modelId="{6FE58486-63BE-49CF-85BA-FC3069552C84}" type="presParOf" srcId="{B2D9587B-5386-4716-851F-B2BE021448C3}" destId="{33AEEDD9-D073-454E-848E-43EED91880A6}" srcOrd="3" destOrd="0" presId="urn:microsoft.com/office/officeart/2005/8/layout/vList3"/>
    <dgm:cxn modelId="{9AF29E43-8F59-4A46-BA3D-34F965279EC0}" type="presParOf" srcId="{B2D9587B-5386-4716-851F-B2BE021448C3}" destId="{1F0E7247-A183-4B14-97EB-FE771010B28D}" srcOrd="4" destOrd="0" presId="urn:microsoft.com/office/officeart/2005/8/layout/vList3"/>
    <dgm:cxn modelId="{AA86CD98-FFE7-4FB3-9A0F-8D3E471DF1A8}" type="presParOf" srcId="{1F0E7247-A183-4B14-97EB-FE771010B28D}" destId="{ECDC8F51-D551-4C5F-95E3-3DE98A36342A}" srcOrd="0" destOrd="0" presId="urn:microsoft.com/office/officeart/2005/8/layout/vList3"/>
    <dgm:cxn modelId="{9A8CCDCA-43F8-4ADC-9F66-8D9DBBCE35B0}" type="presParOf" srcId="{1F0E7247-A183-4B14-97EB-FE771010B28D}" destId="{B19F524E-F543-4361-A047-5F72448A0E2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0EDEB-A745-4588-83A6-9CF1D1FDFE90}">
      <dsp:nvSpPr>
        <dsp:cNvPr id="0" name=""/>
        <dsp:cNvSpPr/>
      </dsp:nvSpPr>
      <dsp:spPr>
        <a:xfrm>
          <a:off x="36" y="130670"/>
          <a:ext cx="3489498" cy="37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Supplement = Allowed</a:t>
          </a:r>
          <a:endParaRPr lang="en-US" sz="1300" kern="1200" dirty="0"/>
        </a:p>
      </dsp:txBody>
      <dsp:txXfrm>
        <a:off x="36" y="130670"/>
        <a:ext cx="3489498" cy="374400"/>
      </dsp:txXfrm>
    </dsp:sp>
    <dsp:sp modelId="{B9ECA7F1-E5D2-4390-802C-674EB42FF33B}">
      <dsp:nvSpPr>
        <dsp:cNvPr id="0" name=""/>
        <dsp:cNvSpPr/>
      </dsp:nvSpPr>
      <dsp:spPr>
        <a:xfrm>
          <a:off x="36" y="505070"/>
          <a:ext cx="3489498" cy="41394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Create brand new program</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Add/replicate successful program at a new additional site</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Double the number of students previously served; double the number of days of operation. 21</a:t>
          </a:r>
          <a:r>
            <a:rPr lang="en-US" sz="1300" kern="1200" baseline="30000" dirty="0"/>
            <a:t>st</a:t>
          </a:r>
          <a:r>
            <a:rPr lang="en-US" sz="1300" kern="1200" dirty="0"/>
            <a:t> CCLC pays only for the new students/services.</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Use 21</a:t>
          </a:r>
          <a:r>
            <a:rPr lang="en-US" sz="1300" kern="1200" baseline="30000" dirty="0"/>
            <a:t>st</a:t>
          </a:r>
          <a:r>
            <a:rPr lang="en-US" sz="1300" kern="1200" dirty="0"/>
            <a:t> CCLC funds to operate a program previously funded by COVID money that died September 2024. </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Use 21</a:t>
          </a:r>
          <a:r>
            <a:rPr lang="en-US" sz="1300" kern="1200" baseline="30000" dirty="0"/>
            <a:t>st</a:t>
          </a:r>
          <a:r>
            <a:rPr lang="en-US" sz="1300" kern="1200" dirty="0"/>
            <a:t> CCLC funds to operate a program previously funded by a 21</a:t>
          </a:r>
          <a:r>
            <a:rPr lang="en-US" sz="1300" kern="1200" baseline="30000" dirty="0"/>
            <a:t>st</a:t>
          </a:r>
          <a:r>
            <a:rPr lang="en-US" sz="1300" kern="1200" dirty="0"/>
            <a:t> CCLC grant that ends June 30, 2025.</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Significantly add on to a current program and fund pre-existing part with non-21</a:t>
          </a:r>
          <a:r>
            <a:rPr lang="en-US" sz="1300" kern="1200" baseline="30000" dirty="0"/>
            <a:t>st</a:t>
          </a:r>
          <a:r>
            <a:rPr lang="en-US" sz="1300" kern="1200" dirty="0"/>
            <a:t> CCLC funds</a:t>
          </a:r>
        </a:p>
      </dsp:txBody>
      <dsp:txXfrm>
        <a:off x="36" y="505070"/>
        <a:ext cx="3489498" cy="4139459"/>
      </dsp:txXfrm>
    </dsp:sp>
    <dsp:sp modelId="{602C854C-2322-44A0-9300-32250EF93B63}">
      <dsp:nvSpPr>
        <dsp:cNvPr id="0" name=""/>
        <dsp:cNvSpPr/>
      </dsp:nvSpPr>
      <dsp:spPr>
        <a:xfrm>
          <a:off x="3978064" y="130670"/>
          <a:ext cx="3489498" cy="37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Supplant = Not Allowed</a:t>
          </a:r>
          <a:endParaRPr lang="en-US" sz="1300" kern="1200" dirty="0"/>
        </a:p>
      </dsp:txBody>
      <dsp:txXfrm>
        <a:off x="3978064" y="130670"/>
        <a:ext cx="3489498" cy="374400"/>
      </dsp:txXfrm>
    </dsp:sp>
    <dsp:sp modelId="{7C1C6C6E-F509-4435-A5BF-E8E7CD19F0C8}">
      <dsp:nvSpPr>
        <dsp:cNvPr id="0" name=""/>
        <dsp:cNvSpPr/>
      </dsp:nvSpPr>
      <dsp:spPr>
        <a:xfrm>
          <a:off x="3978064" y="505070"/>
          <a:ext cx="3489498" cy="41394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Offer the same programming you offered in the prior year but swap how it is paid for</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Incorporate traditionally offered activities into a 21</a:t>
          </a:r>
          <a:r>
            <a:rPr lang="en-US" sz="1300" kern="1200" baseline="30000" dirty="0"/>
            <a:t>st</a:t>
          </a:r>
          <a:r>
            <a:rPr lang="en-US" sz="1300" kern="1200" dirty="0"/>
            <a:t> CCLC program and pay for the activities using 21</a:t>
          </a:r>
          <a:r>
            <a:rPr lang="en-US" sz="1300" kern="1200" baseline="30000" dirty="0"/>
            <a:t>st</a:t>
          </a:r>
          <a:r>
            <a:rPr lang="en-US" sz="1300" kern="1200" dirty="0"/>
            <a:t> CCLC funds</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Use 21</a:t>
          </a:r>
          <a:r>
            <a:rPr lang="en-US" sz="1300" kern="1200" baseline="30000" dirty="0"/>
            <a:t>st</a:t>
          </a:r>
          <a:r>
            <a:rPr lang="en-US" sz="1300" kern="1200" dirty="0"/>
            <a:t> CCLC funds to operate a program previously funded by the district’s BSA, Title I-A, Title IV-A, CTE, etc.</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Use 21</a:t>
          </a:r>
          <a:r>
            <a:rPr lang="en-US" sz="1300" kern="1200" baseline="30000" dirty="0"/>
            <a:t>st</a:t>
          </a:r>
          <a:r>
            <a:rPr lang="en-US" sz="1300" kern="1200" dirty="0"/>
            <a:t> CCLC funds to operate a program previously funded by fundraising activities.</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Use 21</a:t>
          </a:r>
          <a:r>
            <a:rPr lang="en-US" sz="1300" kern="1200" baseline="30000" dirty="0"/>
            <a:t>st</a:t>
          </a:r>
          <a:r>
            <a:rPr lang="en-US" sz="1300" kern="1200" dirty="0"/>
            <a:t> CCLC funds to pay for an activity required by federal, state or local law</a:t>
          </a:r>
        </a:p>
      </dsp:txBody>
      <dsp:txXfrm>
        <a:off x="3978064" y="505070"/>
        <a:ext cx="3489498" cy="4139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4AB05-F4F6-49BD-8EB2-10AD985BC52C}">
      <dsp:nvSpPr>
        <dsp:cNvPr id="0" name=""/>
        <dsp:cNvSpPr/>
      </dsp:nvSpPr>
      <dsp:spPr>
        <a:xfrm rot="10800000">
          <a:off x="1120846" y="1480"/>
          <a:ext cx="3550236" cy="906458"/>
        </a:xfrm>
        <a:prstGeom prst="homePlate">
          <a:avLst/>
        </a:prstGeom>
        <a:solidFill>
          <a:schemeClr val="lt1">
            <a:hueOff val="0"/>
            <a:satOff val="0"/>
            <a:lumOff val="0"/>
            <a:alphaOff val="0"/>
          </a:schemeClr>
        </a:solidFill>
        <a:ln w="12700" cap="flat" cmpd="sng" algn="ctr">
          <a:solidFill>
            <a:srgbClr val="194A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723" tIns="64770"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t>Website</a:t>
          </a:r>
        </a:p>
        <a:p>
          <a:pPr marL="114300" lvl="1" indent="-114300" algn="l" defTabSz="577850">
            <a:lnSpc>
              <a:spcPct val="90000"/>
            </a:lnSpc>
            <a:spcBef>
              <a:spcPct val="0"/>
            </a:spcBef>
            <a:spcAft>
              <a:spcPct val="15000"/>
            </a:spcAft>
            <a:buChar char="•"/>
          </a:pPr>
          <a:r>
            <a:rPr lang="en-US" sz="1300" kern="1200" dirty="0"/>
            <a:t>education.alaska.gov</a:t>
          </a:r>
        </a:p>
      </dsp:txBody>
      <dsp:txXfrm rot="10800000">
        <a:off x="1347460" y="1480"/>
        <a:ext cx="3323622" cy="906458"/>
      </dsp:txXfrm>
    </dsp:sp>
    <dsp:sp modelId="{2B4CCAF9-393A-4EC8-A591-CAC1D05B2C7A}">
      <dsp:nvSpPr>
        <dsp:cNvPr id="0" name=""/>
        <dsp:cNvSpPr/>
      </dsp:nvSpPr>
      <dsp:spPr>
        <a:xfrm>
          <a:off x="667617" y="1480"/>
          <a:ext cx="906458" cy="9064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rgbClr val="194A6B"/>
          </a:solidFill>
          <a:prstDash val="solid"/>
          <a:miter lim="800000"/>
        </a:ln>
        <a:effectLst/>
      </dsp:spPr>
      <dsp:style>
        <a:lnRef idx="2">
          <a:scrgbClr r="0" g="0" b="0"/>
        </a:lnRef>
        <a:fillRef idx="1">
          <a:scrgbClr r="0" g="0" b="0"/>
        </a:fillRef>
        <a:effectRef idx="0">
          <a:scrgbClr r="0" g="0" b="0"/>
        </a:effectRef>
        <a:fontRef idx="minor"/>
      </dsp:style>
    </dsp:sp>
    <dsp:sp modelId="{ED05C635-4A53-43A8-BC48-27115CB7AB4F}">
      <dsp:nvSpPr>
        <dsp:cNvPr id="0" name=""/>
        <dsp:cNvSpPr/>
      </dsp:nvSpPr>
      <dsp:spPr>
        <a:xfrm rot="10800000">
          <a:off x="1120846" y="1178522"/>
          <a:ext cx="3550236" cy="906458"/>
        </a:xfrm>
        <a:prstGeom prst="homePlate">
          <a:avLst/>
        </a:prstGeom>
        <a:solidFill>
          <a:schemeClr val="lt1">
            <a:hueOff val="0"/>
            <a:satOff val="0"/>
            <a:lumOff val="0"/>
            <a:alphaOff val="0"/>
          </a:schemeClr>
        </a:solidFill>
        <a:ln w="12700" cap="flat" cmpd="sng" algn="ctr">
          <a:solidFill>
            <a:srgbClr val="194A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723" tIns="64770"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t>Phone</a:t>
          </a:r>
          <a:endParaRPr lang="en-US" sz="1700" kern="1200" dirty="0"/>
        </a:p>
        <a:p>
          <a:pPr marL="114300" lvl="1" indent="-114300" algn="l" defTabSz="577850">
            <a:lnSpc>
              <a:spcPct val="90000"/>
            </a:lnSpc>
            <a:spcBef>
              <a:spcPct val="0"/>
            </a:spcBef>
            <a:spcAft>
              <a:spcPct val="15000"/>
            </a:spcAft>
            <a:buChar char="•"/>
          </a:pPr>
          <a:r>
            <a:rPr lang="en-US" sz="1300" kern="1200" dirty="0"/>
            <a:t>Main Line: (907) 465-2800</a:t>
          </a:r>
        </a:p>
        <a:p>
          <a:pPr marL="114300" lvl="1" indent="-114300" algn="l" defTabSz="577850">
            <a:lnSpc>
              <a:spcPct val="90000"/>
            </a:lnSpc>
            <a:spcBef>
              <a:spcPct val="0"/>
            </a:spcBef>
            <a:spcAft>
              <a:spcPct val="15000"/>
            </a:spcAft>
            <a:buChar char="•"/>
          </a:pPr>
          <a:r>
            <a:rPr lang="en-US" sz="1300" kern="1200" dirty="0"/>
            <a:t>Teacher Certification: (907) 465-2831</a:t>
          </a:r>
        </a:p>
      </dsp:txBody>
      <dsp:txXfrm rot="10800000">
        <a:off x="1347460" y="1178522"/>
        <a:ext cx="3323622" cy="906458"/>
      </dsp:txXfrm>
    </dsp:sp>
    <dsp:sp modelId="{F4571829-5EEB-4AB7-A7AF-0A5C053E45EE}">
      <dsp:nvSpPr>
        <dsp:cNvPr id="0" name=""/>
        <dsp:cNvSpPr/>
      </dsp:nvSpPr>
      <dsp:spPr>
        <a:xfrm>
          <a:off x="667617" y="1178522"/>
          <a:ext cx="906458" cy="90645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rgbClr val="194A6B"/>
          </a:solidFill>
          <a:prstDash val="solid"/>
          <a:miter lim="800000"/>
        </a:ln>
        <a:effectLst/>
      </dsp:spPr>
      <dsp:style>
        <a:lnRef idx="2">
          <a:scrgbClr r="0" g="0" b="0"/>
        </a:lnRef>
        <a:fillRef idx="1">
          <a:scrgbClr r="0" g="0" b="0"/>
        </a:fillRef>
        <a:effectRef idx="0">
          <a:scrgbClr r="0" g="0" b="0"/>
        </a:effectRef>
        <a:fontRef idx="minor"/>
      </dsp:style>
    </dsp:sp>
    <dsp:sp modelId="{B19F524E-F543-4361-A047-5F72448A0E2A}">
      <dsp:nvSpPr>
        <dsp:cNvPr id="0" name=""/>
        <dsp:cNvSpPr/>
      </dsp:nvSpPr>
      <dsp:spPr>
        <a:xfrm rot="10800000">
          <a:off x="1120846" y="2355565"/>
          <a:ext cx="3550236" cy="906458"/>
        </a:xfrm>
        <a:prstGeom prst="homePlate">
          <a:avLst/>
        </a:prstGeom>
        <a:solidFill>
          <a:schemeClr val="lt1">
            <a:hueOff val="0"/>
            <a:satOff val="0"/>
            <a:lumOff val="0"/>
            <a:alphaOff val="0"/>
          </a:schemeClr>
        </a:solidFill>
        <a:ln w="12700" cap="flat" cmpd="sng" algn="ctr">
          <a:solidFill>
            <a:srgbClr val="194A6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723" tIns="64770" rIns="120904" bIns="64770" numCol="1" spcCol="1270" anchor="t" anchorCtr="0">
          <a:noAutofit/>
        </a:bodyPr>
        <a:lstStyle/>
        <a:p>
          <a:pPr marL="0" lvl="0" indent="0" algn="l" defTabSz="755650">
            <a:lnSpc>
              <a:spcPct val="90000"/>
            </a:lnSpc>
            <a:spcBef>
              <a:spcPct val="0"/>
            </a:spcBef>
            <a:spcAft>
              <a:spcPct val="35000"/>
            </a:spcAft>
            <a:buNone/>
          </a:pPr>
          <a:r>
            <a:rPr lang="en-US" sz="1700" b="1" kern="1200" dirty="0"/>
            <a:t>Social Media</a:t>
          </a:r>
        </a:p>
        <a:p>
          <a:pPr marL="114300" lvl="1" indent="-114300" algn="l" defTabSz="577850">
            <a:lnSpc>
              <a:spcPct val="90000"/>
            </a:lnSpc>
            <a:spcBef>
              <a:spcPct val="0"/>
            </a:spcBef>
            <a:spcAft>
              <a:spcPct val="15000"/>
            </a:spcAft>
            <a:buChar char="•"/>
          </a:pPr>
          <a:r>
            <a:rPr lang="en-US" sz="1300" kern="1200" dirty="0"/>
            <a:t>@AlaskaDEED </a:t>
          </a:r>
        </a:p>
      </dsp:txBody>
      <dsp:txXfrm rot="10800000">
        <a:off x="1347460" y="2355565"/>
        <a:ext cx="3323622" cy="906458"/>
      </dsp:txXfrm>
    </dsp:sp>
    <dsp:sp modelId="{ECDC8F51-D551-4C5F-95E3-3DE98A36342A}">
      <dsp:nvSpPr>
        <dsp:cNvPr id="0" name=""/>
        <dsp:cNvSpPr/>
      </dsp:nvSpPr>
      <dsp:spPr>
        <a:xfrm>
          <a:off x="667617" y="2355565"/>
          <a:ext cx="906458" cy="90645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rgbClr val="194A6B"/>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3304" tIns="46652" rIns="93304" bIns="46652" numCol="1" anchor="t" anchorCtr="0" compatLnSpc="1">
            <a:prstTxWarp prst="textNoShape">
              <a:avLst/>
            </a:prstTxWarp>
          </a:bodyPr>
          <a:lstStyle>
            <a:lvl1pPr eaLnBrk="1" hangingPunct="1">
              <a:defRPr sz="1200"/>
            </a:lvl1pPr>
          </a:lstStyle>
          <a:p>
            <a:pPr>
              <a:defRPr/>
            </a:pPr>
            <a:endParaRPr lang="en-US" dirty="0"/>
          </a:p>
        </p:txBody>
      </p:sp>
      <p:sp>
        <p:nvSpPr>
          <p:cNvPr id="58371" name="Rectangle 3"/>
          <p:cNvSpPr>
            <a:spLocks noGrp="1" noChangeArrowheads="1"/>
          </p:cNvSpPr>
          <p:nvPr>
            <p:ph type="dt" sz="quarter" idx="1"/>
          </p:nvPr>
        </p:nvSpPr>
        <p:spPr bwMode="auto">
          <a:xfrm>
            <a:off x="3979121" y="0"/>
            <a:ext cx="3043979" cy="465773"/>
          </a:xfrm>
          <a:prstGeom prst="rect">
            <a:avLst/>
          </a:prstGeom>
          <a:noFill/>
          <a:ln w="9525">
            <a:noFill/>
            <a:miter lim="800000"/>
            <a:headEnd/>
            <a:tailEnd/>
          </a:ln>
          <a:effectLst/>
        </p:spPr>
        <p:txBody>
          <a:bodyPr vert="horz" wrap="square" lIns="93304" tIns="46652" rIns="93304" bIns="46652" numCol="1" anchor="t" anchorCtr="0" compatLnSpc="1">
            <a:prstTxWarp prst="textNoShape">
              <a:avLst/>
            </a:prstTxWarp>
          </a:bodyPr>
          <a:lstStyle>
            <a:lvl1pPr algn="r" eaLnBrk="1" hangingPunct="1">
              <a:defRPr sz="1200"/>
            </a:lvl1pPr>
          </a:lstStyle>
          <a:p>
            <a:pPr>
              <a:defRPr/>
            </a:pPr>
            <a:endParaRPr lang="en-US" dirty="0"/>
          </a:p>
        </p:txBody>
      </p:sp>
      <p:sp>
        <p:nvSpPr>
          <p:cNvPr id="58372" name="Rectangle 4"/>
          <p:cNvSpPr>
            <a:spLocks noGrp="1" noChangeArrowheads="1"/>
          </p:cNvSpPr>
          <p:nvPr>
            <p:ph type="ftr" sz="quarter" idx="2"/>
          </p:nvPr>
        </p:nvSpPr>
        <p:spPr bwMode="auto">
          <a:xfrm>
            <a:off x="1" y="8843328"/>
            <a:ext cx="3043979" cy="465772"/>
          </a:xfrm>
          <a:prstGeom prst="rect">
            <a:avLst/>
          </a:prstGeom>
          <a:noFill/>
          <a:ln w="9525">
            <a:noFill/>
            <a:miter lim="800000"/>
            <a:headEnd/>
            <a:tailEnd/>
          </a:ln>
          <a:effectLst/>
        </p:spPr>
        <p:txBody>
          <a:bodyPr vert="horz" wrap="square" lIns="93304" tIns="46652" rIns="93304" bIns="46652" numCol="1" anchor="b" anchorCtr="0" compatLnSpc="1">
            <a:prstTxWarp prst="textNoShape">
              <a:avLst/>
            </a:prstTxWarp>
          </a:bodyPr>
          <a:lstStyle>
            <a:lvl1pPr eaLnBrk="1" hangingPunct="1">
              <a:defRPr sz="1200"/>
            </a:lvl1pPr>
          </a:lstStyle>
          <a:p>
            <a:pPr>
              <a:defRPr/>
            </a:pPr>
            <a:endParaRPr lang="en-US" dirty="0"/>
          </a:p>
        </p:txBody>
      </p:sp>
      <p:sp>
        <p:nvSpPr>
          <p:cNvPr id="58373" name="Rectangle 5"/>
          <p:cNvSpPr>
            <a:spLocks noGrp="1" noChangeArrowheads="1"/>
          </p:cNvSpPr>
          <p:nvPr>
            <p:ph type="sldNum" sz="quarter" idx="3"/>
          </p:nvPr>
        </p:nvSpPr>
        <p:spPr bwMode="auto">
          <a:xfrm>
            <a:off x="3979121" y="8843328"/>
            <a:ext cx="3043979" cy="465772"/>
          </a:xfrm>
          <a:prstGeom prst="rect">
            <a:avLst/>
          </a:prstGeom>
          <a:noFill/>
          <a:ln w="9525">
            <a:noFill/>
            <a:miter lim="800000"/>
            <a:headEnd/>
            <a:tailEnd/>
          </a:ln>
          <a:effectLst/>
        </p:spPr>
        <p:txBody>
          <a:bodyPr vert="horz" wrap="square" lIns="93304" tIns="46652" rIns="93304" bIns="46652" numCol="1" anchor="b" anchorCtr="0" compatLnSpc="1">
            <a:prstTxWarp prst="textNoShape">
              <a:avLst/>
            </a:prstTxWarp>
          </a:bodyPr>
          <a:lstStyle>
            <a:lvl1pPr algn="r" eaLnBrk="1" hangingPunct="1">
              <a:defRPr sz="1200"/>
            </a:lvl1pPr>
          </a:lstStyle>
          <a:p>
            <a:pPr>
              <a:defRPr/>
            </a:pPr>
            <a:fld id="{A87976C1-80F1-4985-A76A-CB0BEC65F874}"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3304" tIns="46652" rIns="93304" bIns="46652" rtlCol="0"/>
          <a:lstStyle>
            <a:lvl1pPr algn="l" eaLnBrk="1" hangingPunct="1">
              <a:defRPr sz="1200"/>
            </a:lvl1pPr>
          </a:lstStyle>
          <a:p>
            <a:pPr>
              <a:defRPr/>
            </a:pPr>
            <a:endParaRPr lang="en-US" dirty="0"/>
          </a:p>
        </p:txBody>
      </p:sp>
      <p:sp>
        <p:nvSpPr>
          <p:cNvPr id="3" name="Date Placeholder 2"/>
          <p:cNvSpPr>
            <a:spLocks noGrp="1"/>
          </p:cNvSpPr>
          <p:nvPr>
            <p:ph type="dt" idx="1"/>
          </p:nvPr>
        </p:nvSpPr>
        <p:spPr>
          <a:xfrm>
            <a:off x="3977531" y="0"/>
            <a:ext cx="3043979" cy="465773"/>
          </a:xfrm>
          <a:prstGeom prst="rect">
            <a:avLst/>
          </a:prstGeom>
        </p:spPr>
        <p:txBody>
          <a:bodyPr vert="horz" lIns="93304" tIns="46652" rIns="93304" bIns="46652" rtlCol="0"/>
          <a:lstStyle>
            <a:lvl1pPr algn="r" eaLnBrk="1" hangingPunct="1">
              <a:defRPr sz="1200"/>
            </a:lvl1pPr>
          </a:lstStyle>
          <a:p>
            <a:pPr>
              <a:defRPr/>
            </a:pPr>
            <a:fld id="{06272F70-69D9-4C6F-B6F4-42B17B229605}" type="datetimeFigureOut">
              <a:rPr lang="en-US"/>
              <a:pPr>
                <a:defRPr/>
              </a:pPr>
              <a:t>3/4/2026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4" tIns="46652" rIns="93304" bIns="46652" rtlCol="0" anchor="ctr"/>
          <a:lstStyle/>
          <a:p>
            <a:pPr lvl="0"/>
            <a:endParaRPr lang="en-US" noProof="0" dirty="0"/>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3304" tIns="46652" rIns="93304" bIns="4665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1738"/>
            <a:ext cx="3043979" cy="465773"/>
          </a:xfrm>
          <a:prstGeom prst="rect">
            <a:avLst/>
          </a:prstGeom>
        </p:spPr>
        <p:txBody>
          <a:bodyPr vert="horz" lIns="93304" tIns="46652" rIns="93304" bIns="46652" rtlCol="0" anchor="b"/>
          <a:lstStyle>
            <a:lvl1pPr algn="l" eaLnBrk="1" hangingPunct="1">
              <a:defRPr sz="1200"/>
            </a:lvl1pPr>
          </a:lstStyle>
          <a:p>
            <a:pPr>
              <a:defRPr/>
            </a:pPr>
            <a:endParaRPr lang="en-US" dirty="0"/>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wrap="square" lIns="93304" tIns="46652" rIns="93304" bIns="46652" numCol="1" anchor="b" anchorCtr="0" compatLnSpc="1">
            <a:prstTxWarp prst="textNoShape">
              <a:avLst/>
            </a:prstTxWarp>
          </a:bodyPr>
          <a:lstStyle>
            <a:lvl1pPr algn="r" eaLnBrk="1" hangingPunct="1">
              <a:defRPr sz="1200"/>
            </a:lvl1pPr>
          </a:lstStyle>
          <a:p>
            <a:pPr>
              <a:defRPr/>
            </a:pPr>
            <a:fld id="{8E748F76-7F0D-4AEA-ACF9-C97FC2D5822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4A9B-6366-CD22-2375-A19E9D769229}"/>
              </a:ext>
            </a:extLst>
          </p:cNvPr>
          <p:cNvSpPr>
            <a:spLocks noGrp="1"/>
          </p:cNvSpPr>
          <p:nvPr>
            <p:ph type="ctrTitle"/>
          </p:nvPr>
        </p:nvSpPr>
        <p:spPr>
          <a:xfrm>
            <a:off x="685267" y="808651"/>
            <a:ext cx="7772400" cy="2374920"/>
          </a:xfrm>
        </p:spPr>
        <p:txBody>
          <a:bodyPr anchor="b"/>
          <a:lstStyle>
            <a:lvl1pPr algn="ctr">
              <a:defRPr sz="450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FD83FA6B-8A92-5DD0-558C-44953C60B0D0}"/>
              </a:ext>
            </a:extLst>
          </p:cNvPr>
          <p:cNvSpPr>
            <a:spLocks noGrp="1"/>
          </p:cNvSpPr>
          <p:nvPr>
            <p:ph type="subTitle" idx="1" hasCustomPrompt="1"/>
          </p:nvPr>
        </p:nvSpPr>
        <p:spPr>
          <a:xfrm>
            <a:off x="685267" y="3339546"/>
            <a:ext cx="77724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here to add text</a:t>
            </a:r>
          </a:p>
        </p:txBody>
      </p:sp>
      <p:grpSp>
        <p:nvGrpSpPr>
          <p:cNvPr id="88" name="Group 87">
            <a:extLst>
              <a:ext uri="{FF2B5EF4-FFF2-40B4-BE49-F238E27FC236}">
                <a16:creationId xmlns:a16="http://schemas.microsoft.com/office/drawing/2014/main" id="{8F46EE0D-D4E8-B462-C361-389716356BEF}"/>
              </a:ext>
            </a:extLst>
          </p:cNvPr>
          <p:cNvGrpSpPr/>
          <p:nvPr userDrawn="1"/>
        </p:nvGrpSpPr>
        <p:grpSpPr>
          <a:xfrm>
            <a:off x="0" y="6644302"/>
            <a:ext cx="9144000" cy="248534"/>
            <a:chOff x="0" y="6644302"/>
            <a:chExt cx="12192000" cy="248534"/>
          </a:xfrm>
        </p:grpSpPr>
        <p:sp>
          <p:nvSpPr>
            <p:cNvPr id="39" name="Rectangle 38">
              <a:extLst>
                <a:ext uri="{FF2B5EF4-FFF2-40B4-BE49-F238E27FC236}">
                  <a16:creationId xmlns:a16="http://schemas.microsoft.com/office/drawing/2014/main" id="{43EE43CA-D213-BFA2-D2F1-B401BBE034D0}"/>
                </a:ext>
              </a:extLst>
            </p:cNvPr>
            <p:cNvSpPr/>
            <p:nvPr userDrawn="1"/>
          </p:nvSpPr>
          <p:spPr>
            <a:xfrm rot="16200000">
              <a:off x="4600956" y="2044992"/>
              <a:ext cx="246888" cy="9448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Rectangle 39">
              <a:extLst>
                <a:ext uri="{FF2B5EF4-FFF2-40B4-BE49-F238E27FC236}">
                  <a16:creationId xmlns:a16="http://schemas.microsoft.com/office/drawing/2014/main" id="{A83C2D1B-776D-9D49-A0EA-230102048293}"/>
                </a:ext>
              </a:extLst>
            </p:cNvPr>
            <p:cNvSpPr/>
            <p:nvPr userDrawn="1"/>
          </p:nvSpPr>
          <p:spPr>
            <a:xfrm rot="16200000">
              <a:off x="9783827" y="630927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Rectangle 40">
              <a:extLst>
                <a:ext uri="{FF2B5EF4-FFF2-40B4-BE49-F238E27FC236}">
                  <a16:creationId xmlns:a16="http://schemas.microsoft.com/office/drawing/2014/main" id="{56297C11-4671-BD69-67AD-BE5601E57241}"/>
                </a:ext>
              </a:extLst>
            </p:cNvPr>
            <p:cNvSpPr/>
            <p:nvPr userDrawn="1"/>
          </p:nvSpPr>
          <p:spPr>
            <a:xfrm rot="16200000">
              <a:off x="11612627" y="6309628"/>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Rectangle 41">
              <a:extLst>
                <a:ext uri="{FF2B5EF4-FFF2-40B4-BE49-F238E27FC236}">
                  <a16:creationId xmlns:a16="http://schemas.microsoft.com/office/drawing/2014/main" id="{797239AC-6DC9-97C5-96A0-0E913370E234}"/>
                </a:ext>
              </a:extLst>
            </p:cNvPr>
            <p:cNvSpPr/>
            <p:nvPr userDrawn="1"/>
          </p:nvSpPr>
          <p:spPr>
            <a:xfrm rot="16200000">
              <a:off x="10698227" y="630927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84" name="Group 83">
            <a:extLst>
              <a:ext uri="{FF2B5EF4-FFF2-40B4-BE49-F238E27FC236}">
                <a16:creationId xmlns:a16="http://schemas.microsoft.com/office/drawing/2014/main" id="{D2EE6E35-E472-E692-0F0C-A9CC067212D4}"/>
              </a:ext>
            </a:extLst>
          </p:cNvPr>
          <p:cNvGrpSpPr/>
          <p:nvPr userDrawn="1"/>
        </p:nvGrpSpPr>
        <p:grpSpPr>
          <a:xfrm>
            <a:off x="-1" y="-16410"/>
            <a:ext cx="9144000" cy="244698"/>
            <a:chOff x="-1" y="-16410"/>
            <a:chExt cx="12192000" cy="244698"/>
          </a:xfrm>
        </p:grpSpPr>
        <p:sp>
          <p:nvSpPr>
            <p:cNvPr id="44" name="Rectangle 43">
              <a:extLst>
                <a:ext uri="{FF2B5EF4-FFF2-40B4-BE49-F238E27FC236}">
                  <a16:creationId xmlns:a16="http://schemas.microsoft.com/office/drawing/2014/main" id="{E9279F2A-F6BE-D084-8A5E-9ACDD7F622BC}"/>
                </a:ext>
              </a:extLst>
            </p:cNvPr>
            <p:cNvSpPr/>
            <p:nvPr userDrawn="1"/>
          </p:nvSpPr>
          <p:spPr>
            <a:xfrm rot="5400000">
              <a:off x="7345602" y="-4618462"/>
              <a:ext cx="243994" cy="9448801"/>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Rectangle 44">
              <a:extLst>
                <a:ext uri="{FF2B5EF4-FFF2-40B4-BE49-F238E27FC236}">
                  <a16:creationId xmlns:a16="http://schemas.microsoft.com/office/drawing/2014/main" id="{5A49BF33-AF68-E076-85C6-4B2ACE9D2FCC}"/>
                </a:ext>
              </a:extLst>
            </p:cNvPr>
            <p:cNvSpPr/>
            <p:nvPr userDrawn="1"/>
          </p:nvSpPr>
          <p:spPr>
            <a:xfrm rot="5400000">
              <a:off x="2163826" y="-35108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Rectangle 45">
              <a:extLst>
                <a:ext uri="{FF2B5EF4-FFF2-40B4-BE49-F238E27FC236}">
                  <a16:creationId xmlns:a16="http://schemas.microsoft.com/office/drawing/2014/main" id="{D6646987-0944-EBF9-B526-135ECED50ABB}"/>
                </a:ext>
              </a:extLst>
            </p:cNvPr>
            <p:cNvSpPr/>
            <p:nvPr userDrawn="1"/>
          </p:nvSpPr>
          <p:spPr>
            <a:xfrm rot="5400000">
              <a:off x="335026" y="-351437"/>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Rectangle 46">
              <a:extLst>
                <a:ext uri="{FF2B5EF4-FFF2-40B4-BE49-F238E27FC236}">
                  <a16:creationId xmlns:a16="http://schemas.microsoft.com/office/drawing/2014/main" id="{89E96FE9-5583-CEE6-9AFD-CBEAF3624448}"/>
                </a:ext>
              </a:extLst>
            </p:cNvPr>
            <p:cNvSpPr/>
            <p:nvPr userDrawn="1"/>
          </p:nvSpPr>
          <p:spPr>
            <a:xfrm rot="5400000">
              <a:off x="1249426" y="-35108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8" name="Group 47">
            <a:extLst>
              <a:ext uri="{FF2B5EF4-FFF2-40B4-BE49-F238E27FC236}">
                <a16:creationId xmlns:a16="http://schemas.microsoft.com/office/drawing/2014/main" id="{E6B6E39C-0067-59FC-2211-72B63BC318DB}"/>
              </a:ext>
            </a:extLst>
          </p:cNvPr>
          <p:cNvGrpSpPr/>
          <p:nvPr userDrawn="1"/>
        </p:nvGrpSpPr>
        <p:grpSpPr>
          <a:xfrm>
            <a:off x="8960209" y="0"/>
            <a:ext cx="183524" cy="6858000"/>
            <a:chOff x="-709" y="0"/>
            <a:chExt cx="491525" cy="6858000"/>
          </a:xfrm>
        </p:grpSpPr>
        <p:sp>
          <p:nvSpPr>
            <p:cNvPr id="49" name="Rectangle 48">
              <a:extLst>
                <a:ext uri="{FF2B5EF4-FFF2-40B4-BE49-F238E27FC236}">
                  <a16:creationId xmlns:a16="http://schemas.microsoft.com/office/drawing/2014/main" id="{DC6D771B-0A3A-F0EA-16F1-E70FB104252D}"/>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0" name="Rectangle 49">
              <a:extLst>
                <a:ext uri="{FF2B5EF4-FFF2-40B4-BE49-F238E27FC236}">
                  <a16:creationId xmlns:a16="http://schemas.microsoft.com/office/drawing/2014/main" id="{E7A59A2E-4316-9DF1-3ED3-E224C7AC87B6}"/>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Rectangle 50">
              <a:extLst>
                <a:ext uri="{FF2B5EF4-FFF2-40B4-BE49-F238E27FC236}">
                  <a16:creationId xmlns:a16="http://schemas.microsoft.com/office/drawing/2014/main" id="{2633095A-1A89-FECC-A974-16B51C0DCAD0}"/>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Rectangle 51">
              <a:extLst>
                <a:ext uri="{FF2B5EF4-FFF2-40B4-BE49-F238E27FC236}">
                  <a16:creationId xmlns:a16="http://schemas.microsoft.com/office/drawing/2014/main" id="{B6E5955E-E389-CE2E-F6BD-0B9D29C2AC83}"/>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63" name="Group 62">
            <a:extLst>
              <a:ext uri="{FF2B5EF4-FFF2-40B4-BE49-F238E27FC236}">
                <a16:creationId xmlns:a16="http://schemas.microsoft.com/office/drawing/2014/main" id="{D9E6711F-F943-4C05-1FAA-0994806294F5}"/>
              </a:ext>
            </a:extLst>
          </p:cNvPr>
          <p:cNvGrpSpPr/>
          <p:nvPr userDrawn="1"/>
        </p:nvGrpSpPr>
        <p:grpSpPr>
          <a:xfrm rot="10800000">
            <a:off x="-1063" y="0"/>
            <a:ext cx="183524" cy="6858000"/>
            <a:chOff x="-709" y="0"/>
            <a:chExt cx="491525" cy="6858000"/>
          </a:xfrm>
        </p:grpSpPr>
        <p:sp>
          <p:nvSpPr>
            <p:cNvPr id="64" name="Rectangle 63">
              <a:extLst>
                <a:ext uri="{FF2B5EF4-FFF2-40B4-BE49-F238E27FC236}">
                  <a16:creationId xmlns:a16="http://schemas.microsoft.com/office/drawing/2014/main" id="{D9BAF595-2B05-B40D-83A0-B7EF02E444FB}"/>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5" name="Rectangle 64">
              <a:extLst>
                <a:ext uri="{FF2B5EF4-FFF2-40B4-BE49-F238E27FC236}">
                  <a16:creationId xmlns:a16="http://schemas.microsoft.com/office/drawing/2014/main" id="{CECD87B8-BB69-2AEF-C4E2-BF0F85E18D60}"/>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 name="Rectangle 65">
              <a:extLst>
                <a:ext uri="{FF2B5EF4-FFF2-40B4-BE49-F238E27FC236}">
                  <a16:creationId xmlns:a16="http://schemas.microsoft.com/office/drawing/2014/main" id="{831F5F9D-F55C-DFEC-984B-194A89F6EF14}"/>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7" name="Rectangle 66">
              <a:extLst>
                <a:ext uri="{FF2B5EF4-FFF2-40B4-BE49-F238E27FC236}">
                  <a16:creationId xmlns:a16="http://schemas.microsoft.com/office/drawing/2014/main" id="{E574001C-B29C-D257-1F70-0F721D140955}"/>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8" name="TextBox 67">
            <a:extLst>
              <a:ext uri="{FF2B5EF4-FFF2-40B4-BE49-F238E27FC236}">
                <a16:creationId xmlns:a16="http://schemas.microsoft.com/office/drawing/2014/main" id="{8817645D-C5F6-0E23-9E57-02259129CD9D}"/>
              </a:ext>
            </a:extLst>
          </p:cNvPr>
          <p:cNvSpPr txBox="1"/>
          <p:nvPr userDrawn="1"/>
        </p:nvSpPr>
        <p:spPr>
          <a:xfrm>
            <a:off x="3028416" y="6634541"/>
            <a:ext cx="3086101" cy="230832"/>
          </a:xfrm>
          <a:prstGeom prst="rect">
            <a:avLst/>
          </a:prstGeom>
          <a:noFill/>
        </p:spPr>
        <p:txBody>
          <a:bodyPr wrap="square">
            <a:spAutoFit/>
          </a:bodyPr>
          <a:lstStyle/>
          <a:p>
            <a:pPr algn="ctr"/>
            <a:r>
              <a:rPr lang="en-US" sz="900" dirty="0">
                <a:solidFill>
                  <a:schemeClr val="bg1"/>
                </a:solidFill>
              </a:rPr>
              <a:t>An Excellent Education for Every Student Every Day</a:t>
            </a:r>
          </a:p>
        </p:txBody>
      </p:sp>
      <p:pic>
        <p:nvPicPr>
          <p:cNvPr id="69" name="Picture 68" descr="Logo&#10;&#10;Description automatically generated">
            <a:extLst>
              <a:ext uri="{FF2B5EF4-FFF2-40B4-BE49-F238E27FC236}">
                <a16:creationId xmlns:a16="http://schemas.microsoft.com/office/drawing/2014/main" id="{4F01DA64-CE0F-0434-E860-9266D2C5A6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195" y="5123402"/>
            <a:ext cx="1110543" cy="1362696"/>
          </a:xfrm>
          <a:prstGeom prst="rect">
            <a:avLst/>
          </a:prstGeom>
        </p:spPr>
      </p:pic>
    </p:spTree>
    <p:extLst>
      <p:ext uri="{BB962C8B-B14F-4D97-AF65-F5344CB8AC3E}">
        <p14:creationId xmlns:p14="http://schemas.microsoft.com/office/powerpoint/2010/main" val="227382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CD7B-0E75-4387-EE8A-BD6ECAFB34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5C8894-DEB7-EF0C-9B66-390AA88671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02411BA1-DD1F-CAAE-8D92-355C1CE56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117417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559C4-37E3-D3B6-8017-05EF796F6AB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E778D-D03B-F325-F12E-5DEB92F9B85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Logo&#10;&#10;Description automatically generated">
            <a:extLst>
              <a:ext uri="{FF2B5EF4-FFF2-40B4-BE49-F238E27FC236}">
                <a16:creationId xmlns:a16="http://schemas.microsoft.com/office/drawing/2014/main" id="{B8A86E56-510C-3455-AAD2-86B3BF34F8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13357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5FD5-9CCE-9DF7-1B20-5264984B95E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CDB9F2A-9FC2-5ED8-E7BD-D5D08E47EBFE}"/>
              </a:ext>
            </a:extLst>
          </p:cNvPr>
          <p:cNvSpPr>
            <a:spLocks noGrp="1"/>
          </p:cNvSpPr>
          <p:nvPr>
            <p:ph idx="1"/>
          </p:nvPr>
        </p:nvSpPr>
        <p:spPr/>
        <p:txBody>
          <a:bodyPr/>
          <a:lstStyle>
            <a:lvl1pPr marL="171450" indent="-171450">
              <a:buFont typeface="Arial" panose="020B0604020202020204" pitchFamily="34" charset="0"/>
              <a:buChar char="•"/>
              <a:defRPr sz="2400"/>
            </a:lvl1pPr>
            <a:lvl2pPr marL="514350" indent="-171450">
              <a:buFont typeface="Arial" panose="020B0604020202020204" pitchFamily="34" charset="0"/>
              <a:buChar char="•"/>
              <a:defRPr sz="2100"/>
            </a:lvl2pPr>
            <a:lvl3pPr marL="857250" indent="-171450">
              <a:buFont typeface="Arial" panose="020B0604020202020204" pitchFamily="34" charset="0"/>
              <a:buChar char="•"/>
              <a:defRPr sz="1800"/>
            </a:lvl3pPr>
            <a:lvl4pPr marL="1200150" indent="-171450">
              <a:buFont typeface="Arial" panose="020B0604020202020204" pitchFamily="34" charset="0"/>
              <a:buChar char="•"/>
              <a:defRPr sz="1500"/>
            </a:lvl4pPr>
            <a:lvl5pPr marL="1543050" indent="-171450">
              <a:buFont typeface="Arial" panose="020B0604020202020204" pitchFamily="34" charset="0"/>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10;&#10;Description automatically generated">
            <a:extLst>
              <a:ext uri="{FF2B5EF4-FFF2-40B4-BE49-F238E27FC236}">
                <a16:creationId xmlns:a16="http://schemas.microsoft.com/office/drawing/2014/main" id="{4C5ED6E0-AC90-5B3F-03A5-A0F6092685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388413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F4EA-14F7-8626-176C-F070C391035D}"/>
              </a:ext>
            </a:extLst>
          </p:cNvPr>
          <p:cNvSpPr>
            <a:spLocks noGrp="1"/>
          </p:cNvSpPr>
          <p:nvPr>
            <p:ph type="title"/>
          </p:nvPr>
        </p:nvSpPr>
        <p:spPr>
          <a:xfrm>
            <a:off x="685799" y="1709739"/>
            <a:ext cx="7824788"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AC3EC1-89B1-C2FA-41F5-DFC36AB4061F}"/>
              </a:ext>
            </a:extLst>
          </p:cNvPr>
          <p:cNvSpPr>
            <a:spLocks noGrp="1"/>
          </p:cNvSpPr>
          <p:nvPr>
            <p:ph type="body" idx="1"/>
          </p:nvPr>
        </p:nvSpPr>
        <p:spPr>
          <a:xfrm>
            <a:off x="685800" y="4589464"/>
            <a:ext cx="7824788"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grpSp>
        <p:nvGrpSpPr>
          <p:cNvPr id="39" name="Group 38">
            <a:extLst>
              <a:ext uri="{FF2B5EF4-FFF2-40B4-BE49-F238E27FC236}">
                <a16:creationId xmlns:a16="http://schemas.microsoft.com/office/drawing/2014/main" id="{110626F3-98B6-2C6D-DF9B-1FCAC6D19A03}"/>
              </a:ext>
            </a:extLst>
          </p:cNvPr>
          <p:cNvGrpSpPr/>
          <p:nvPr userDrawn="1"/>
        </p:nvGrpSpPr>
        <p:grpSpPr>
          <a:xfrm rot="5400000">
            <a:off x="2449401" y="-2465811"/>
            <a:ext cx="244699" cy="5143500"/>
            <a:chOff x="-709" y="0"/>
            <a:chExt cx="491525" cy="6858000"/>
          </a:xfrm>
        </p:grpSpPr>
        <p:sp>
          <p:nvSpPr>
            <p:cNvPr id="40" name="Rectangle 39">
              <a:extLst>
                <a:ext uri="{FF2B5EF4-FFF2-40B4-BE49-F238E27FC236}">
                  <a16:creationId xmlns:a16="http://schemas.microsoft.com/office/drawing/2014/main" id="{3C4F358A-31B7-EABA-417D-7DE385FC1B6F}"/>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Rectangle 40">
              <a:extLst>
                <a:ext uri="{FF2B5EF4-FFF2-40B4-BE49-F238E27FC236}">
                  <a16:creationId xmlns:a16="http://schemas.microsoft.com/office/drawing/2014/main" id="{C7CD2D73-CC80-D320-67FE-07BCE3098E63}"/>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Rectangle 41">
              <a:extLst>
                <a:ext uri="{FF2B5EF4-FFF2-40B4-BE49-F238E27FC236}">
                  <a16:creationId xmlns:a16="http://schemas.microsoft.com/office/drawing/2014/main" id="{8F4C345E-68D8-FC66-298A-6DA2C60D6B45}"/>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Rectangle 42">
              <a:extLst>
                <a:ext uri="{FF2B5EF4-FFF2-40B4-BE49-F238E27FC236}">
                  <a16:creationId xmlns:a16="http://schemas.microsoft.com/office/drawing/2014/main" id="{E5D74135-5F42-FBDC-9F9E-10F8154B9401}"/>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4" name="Group 43">
            <a:extLst>
              <a:ext uri="{FF2B5EF4-FFF2-40B4-BE49-F238E27FC236}">
                <a16:creationId xmlns:a16="http://schemas.microsoft.com/office/drawing/2014/main" id="{142C8443-1709-A93B-1D9D-12C247BF030A}"/>
              </a:ext>
            </a:extLst>
          </p:cNvPr>
          <p:cNvGrpSpPr/>
          <p:nvPr userDrawn="1"/>
        </p:nvGrpSpPr>
        <p:grpSpPr>
          <a:xfrm>
            <a:off x="8960209" y="0"/>
            <a:ext cx="183524" cy="6858000"/>
            <a:chOff x="-709" y="0"/>
            <a:chExt cx="491525" cy="6858000"/>
          </a:xfrm>
        </p:grpSpPr>
        <p:sp>
          <p:nvSpPr>
            <p:cNvPr id="45" name="Rectangle 44">
              <a:extLst>
                <a:ext uri="{FF2B5EF4-FFF2-40B4-BE49-F238E27FC236}">
                  <a16:creationId xmlns:a16="http://schemas.microsoft.com/office/drawing/2014/main" id="{EA7B9738-EA00-0140-7132-A1BCC5CCC527}"/>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Rectangle 45">
              <a:extLst>
                <a:ext uri="{FF2B5EF4-FFF2-40B4-BE49-F238E27FC236}">
                  <a16:creationId xmlns:a16="http://schemas.microsoft.com/office/drawing/2014/main" id="{13725B04-7C80-BB2D-F3D6-CE68FD9B6F10}"/>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Rectangle 46">
              <a:extLst>
                <a:ext uri="{FF2B5EF4-FFF2-40B4-BE49-F238E27FC236}">
                  <a16:creationId xmlns:a16="http://schemas.microsoft.com/office/drawing/2014/main" id="{B9DFB862-DDF6-630B-2425-6EA5EE454C4E}"/>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Rectangle 47">
              <a:extLst>
                <a:ext uri="{FF2B5EF4-FFF2-40B4-BE49-F238E27FC236}">
                  <a16:creationId xmlns:a16="http://schemas.microsoft.com/office/drawing/2014/main" id="{57FDF67D-05AE-BA53-842B-411490F48D6A}"/>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9" name="Group 48">
            <a:extLst>
              <a:ext uri="{FF2B5EF4-FFF2-40B4-BE49-F238E27FC236}">
                <a16:creationId xmlns:a16="http://schemas.microsoft.com/office/drawing/2014/main" id="{4F02CF9B-3E72-B9D0-98E5-354EA40FD331}"/>
              </a:ext>
            </a:extLst>
          </p:cNvPr>
          <p:cNvGrpSpPr/>
          <p:nvPr userDrawn="1"/>
        </p:nvGrpSpPr>
        <p:grpSpPr>
          <a:xfrm rot="10800000">
            <a:off x="-267" y="18864"/>
            <a:ext cx="183524" cy="6858000"/>
            <a:chOff x="-709" y="0"/>
            <a:chExt cx="491525" cy="6858000"/>
          </a:xfrm>
        </p:grpSpPr>
        <p:sp>
          <p:nvSpPr>
            <p:cNvPr id="50" name="Rectangle 49">
              <a:extLst>
                <a:ext uri="{FF2B5EF4-FFF2-40B4-BE49-F238E27FC236}">
                  <a16:creationId xmlns:a16="http://schemas.microsoft.com/office/drawing/2014/main" id="{18DBF4EA-B460-0BA6-4FEF-FB4C330A8C6A}"/>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1" name="Rectangle 50">
              <a:extLst>
                <a:ext uri="{FF2B5EF4-FFF2-40B4-BE49-F238E27FC236}">
                  <a16:creationId xmlns:a16="http://schemas.microsoft.com/office/drawing/2014/main" id="{335AA00D-42F1-BDCA-0ADE-F38E0CF0A6E7}"/>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2" name="Rectangle 51">
              <a:extLst>
                <a:ext uri="{FF2B5EF4-FFF2-40B4-BE49-F238E27FC236}">
                  <a16:creationId xmlns:a16="http://schemas.microsoft.com/office/drawing/2014/main" id="{524E83CF-99F4-40F7-85A3-ECA524F8BEB9}"/>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3" name="Rectangle 52">
              <a:extLst>
                <a:ext uri="{FF2B5EF4-FFF2-40B4-BE49-F238E27FC236}">
                  <a16:creationId xmlns:a16="http://schemas.microsoft.com/office/drawing/2014/main" id="{7C15706D-1763-625F-2E8F-9001168FD52E}"/>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55" name="Rectangle 54">
            <a:extLst>
              <a:ext uri="{FF2B5EF4-FFF2-40B4-BE49-F238E27FC236}">
                <a16:creationId xmlns:a16="http://schemas.microsoft.com/office/drawing/2014/main" id="{91B0D369-B154-695E-0895-71789BF7473B}"/>
              </a:ext>
            </a:extLst>
          </p:cNvPr>
          <p:cNvSpPr/>
          <p:nvPr userDrawn="1"/>
        </p:nvSpPr>
        <p:spPr>
          <a:xfrm rot="16200000">
            <a:off x="5502590" y="-3414768"/>
            <a:ext cx="246888" cy="7035932"/>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6" name="Group 25">
            <a:extLst>
              <a:ext uri="{FF2B5EF4-FFF2-40B4-BE49-F238E27FC236}">
                <a16:creationId xmlns:a16="http://schemas.microsoft.com/office/drawing/2014/main" id="{F972CF93-EE0B-00B0-1FCF-58D1839686E2}"/>
              </a:ext>
            </a:extLst>
          </p:cNvPr>
          <p:cNvGrpSpPr/>
          <p:nvPr userDrawn="1"/>
        </p:nvGrpSpPr>
        <p:grpSpPr>
          <a:xfrm>
            <a:off x="0" y="6644302"/>
            <a:ext cx="9144000" cy="248534"/>
            <a:chOff x="0" y="6644302"/>
            <a:chExt cx="12192000" cy="248534"/>
          </a:xfrm>
        </p:grpSpPr>
        <p:sp>
          <p:nvSpPr>
            <p:cNvPr id="27" name="Rectangle 26">
              <a:extLst>
                <a:ext uri="{FF2B5EF4-FFF2-40B4-BE49-F238E27FC236}">
                  <a16:creationId xmlns:a16="http://schemas.microsoft.com/office/drawing/2014/main" id="{F2BBC38B-5D00-C0BA-F419-19455D251900}"/>
                </a:ext>
              </a:extLst>
            </p:cNvPr>
            <p:cNvSpPr/>
            <p:nvPr userDrawn="1"/>
          </p:nvSpPr>
          <p:spPr>
            <a:xfrm rot="16200000">
              <a:off x="4600956" y="2044992"/>
              <a:ext cx="246888" cy="9448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a:extLst>
                <a:ext uri="{FF2B5EF4-FFF2-40B4-BE49-F238E27FC236}">
                  <a16:creationId xmlns:a16="http://schemas.microsoft.com/office/drawing/2014/main" id="{44B0F18F-92D3-43ED-5E06-A074F6AAF37A}"/>
                </a:ext>
              </a:extLst>
            </p:cNvPr>
            <p:cNvSpPr/>
            <p:nvPr userDrawn="1"/>
          </p:nvSpPr>
          <p:spPr>
            <a:xfrm rot="16200000">
              <a:off x="9783827" y="6309275"/>
              <a:ext cx="24434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1A5975D6-74DE-73AB-E4F7-B183840AA7B9}"/>
                </a:ext>
              </a:extLst>
            </p:cNvPr>
            <p:cNvSpPr/>
            <p:nvPr userDrawn="1"/>
          </p:nvSpPr>
          <p:spPr>
            <a:xfrm rot="16200000">
              <a:off x="11612627" y="6309628"/>
              <a:ext cx="24434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a:extLst>
                <a:ext uri="{FF2B5EF4-FFF2-40B4-BE49-F238E27FC236}">
                  <a16:creationId xmlns:a16="http://schemas.microsoft.com/office/drawing/2014/main" id="{4D86FCEE-5710-BA16-B888-1EE0A421F04D}"/>
                </a:ext>
              </a:extLst>
            </p:cNvPr>
            <p:cNvSpPr/>
            <p:nvPr userDrawn="1"/>
          </p:nvSpPr>
          <p:spPr>
            <a:xfrm rot="16200000">
              <a:off x="10698227" y="6309275"/>
              <a:ext cx="24434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1" name="TextBox 30">
            <a:extLst>
              <a:ext uri="{FF2B5EF4-FFF2-40B4-BE49-F238E27FC236}">
                <a16:creationId xmlns:a16="http://schemas.microsoft.com/office/drawing/2014/main" id="{736CBAA8-9F2C-605D-217C-236535508301}"/>
              </a:ext>
            </a:extLst>
          </p:cNvPr>
          <p:cNvSpPr txBox="1"/>
          <p:nvPr userDrawn="1"/>
        </p:nvSpPr>
        <p:spPr>
          <a:xfrm>
            <a:off x="3028416" y="6634541"/>
            <a:ext cx="3086101" cy="230832"/>
          </a:xfrm>
          <a:prstGeom prst="rect">
            <a:avLst/>
          </a:prstGeom>
          <a:noFill/>
        </p:spPr>
        <p:txBody>
          <a:bodyPr wrap="square">
            <a:spAutoFit/>
          </a:bodyPr>
          <a:lstStyle/>
          <a:p>
            <a:pPr algn="ctr"/>
            <a:r>
              <a:rPr lang="en-US" sz="900" dirty="0">
                <a:solidFill>
                  <a:schemeClr val="bg1"/>
                </a:solidFill>
              </a:rPr>
              <a:t>An Excellent Education for Every Student Every Day</a:t>
            </a:r>
          </a:p>
        </p:txBody>
      </p:sp>
    </p:spTree>
    <p:extLst>
      <p:ext uri="{BB962C8B-B14F-4D97-AF65-F5344CB8AC3E}">
        <p14:creationId xmlns:p14="http://schemas.microsoft.com/office/powerpoint/2010/main" val="346105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A4D0-DC43-5094-A5C0-9EF243EE9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9AF65F-D01C-286E-BD89-53942A563127}"/>
              </a:ext>
            </a:extLst>
          </p:cNvPr>
          <p:cNvSpPr>
            <a:spLocks noGrp="1"/>
          </p:cNvSpPr>
          <p:nvPr>
            <p:ph sz="half" idx="1"/>
          </p:nvPr>
        </p:nvSpPr>
        <p:spPr>
          <a:xfrm>
            <a:off x="628650" y="1825625"/>
            <a:ext cx="3886200" cy="4351338"/>
          </a:xfrm>
        </p:spPr>
        <p:txBody>
          <a:bodyPr>
            <a:normAutofit/>
          </a:bodyPr>
          <a:lstStyle>
            <a:lvl1pPr marL="171450" indent="-171450">
              <a:buFont typeface="Arial" panose="020B0604020202020204" pitchFamily="34" charset="0"/>
              <a:buChar char="•"/>
              <a:defRPr sz="2400"/>
            </a:lvl1pPr>
            <a:lvl2pPr marL="514350" indent="-171450">
              <a:buFont typeface="Arial" panose="020B0604020202020204" pitchFamily="34" charset="0"/>
              <a:buChar char="•"/>
              <a:defRPr sz="2100"/>
            </a:lvl2pPr>
            <a:lvl3pPr marL="857250" indent="-171450">
              <a:buFont typeface="Arial" panose="020B0604020202020204" pitchFamily="34" charset="0"/>
              <a:buChar char="•"/>
              <a:defRPr sz="1800"/>
            </a:lvl3pPr>
            <a:lvl4pPr marL="1200150" indent="-171450">
              <a:buFont typeface="Arial" panose="020B0604020202020204" pitchFamily="34" charset="0"/>
              <a:buChar char="•"/>
              <a:defRPr sz="1500"/>
            </a:lvl4pPr>
            <a:lvl5pPr marL="1543050" indent="-171450">
              <a:buFont typeface="Arial" panose="020B0604020202020204" pitchFamily="34" charset="0"/>
              <a:buChar cha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19674DC-9D32-B88A-CD8F-8157221DC4D6}"/>
              </a:ext>
            </a:extLst>
          </p:cNvPr>
          <p:cNvSpPr>
            <a:spLocks noGrp="1"/>
          </p:cNvSpPr>
          <p:nvPr>
            <p:ph sz="half" idx="2"/>
          </p:nvPr>
        </p:nvSpPr>
        <p:spPr>
          <a:xfrm>
            <a:off x="4629150" y="1825625"/>
            <a:ext cx="3886200" cy="4351338"/>
          </a:xfrm>
        </p:spPr>
        <p:txBody>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Logo&#10;&#10;Description automatically generated">
            <a:extLst>
              <a:ext uri="{FF2B5EF4-FFF2-40B4-BE49-F238E27FC236}">
                <a16:creationId xmlns:a16="http://schemas.microsoft.com/office/drawing/2014/main" id="{B0A9A704-809F-5CE8-6ECC-DEA4F29C8B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53312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9206-58C8-29EB-9722-520B9067733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204D1F-3F05-555F-31C7-F15FABE24C6F}"/>
              </a:ext>
            </a:extLst>
          </p:cNvPr>
          <p:cNvSpPr>
            <a:spLocks noGrp="1"/>
          </p:cNvSpPr>
          <p:nvPr>
            <p:ph type="body" idx="1"/>
          </p:nvPr>
        </p:nvSpPr>
        <p:spPr>
          <a:xfrm>
            <a:off x="629842" y="1681163"/>
            <a:ext cx="3868340"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1AAF2F6-E4A7-5A97-CA80-E4FB66CE7E8E}"/>
              </a:ext>
            </a:extLst>
          </p:cNvPr>
          <p:cNvSpPr>
            <a:spLocks noGrp="1"/>
          </p:cNvSpPr>
          <p:nvPr>
            <p:ph sz="half" idx="2"/>
          </p:nvPr>
        </p:nvSpPr>
        <p:spPr>
          <a:xfrm>
            <a:off x="629842" y="2505075"/>
            <a:ext cx="3868340" cy="3684588"/>
          </a:xfrm>
        </p:spPr>
        <p:txBody>
          <a:bodyPr>
            <a:normAutofit/>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2F2AE0-6AC1-0DB1-ED20-D08B4404A89C}"/>
              </a:ext>
            </a:extLst>
          </p:cNvPr>
          <p:cNvSpPr>
            <a:spLocks noGrp="1"/>
          </p:cNvSpPr>
          <p:nvPr>
            <p:ph type="body" sz="quarter" idx="3"/>
          </p:nvPr>
        </p:nvSpPr>
        <p:spPr>
          <a:xfrm>
            <a:off x="4629150" y="1681163"/>
            <a:ext cx="3887391" cy="823912"/>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09F194-2D5A-D4E5-A048-476EBDECB998}"/>
              </a:ext>
            </a:extLst>
          </p:cNvPr>
          <p:cNvSpPr>
            <a:spLocks noGrp="1"/>
          </p:cNvSpPr>
          <p:nvPr>
            <p:ph sz="quarter" idx="4"/>
          </p:nvPr>
        </p:nvSpPr>
        <p:spPr>
          <a:xfrm>
            <a:off x="4629150" y="2505075"/>
            <a:ext cx="3887391" cy="3684588"/>
          </a:xfrm>
        </p:spPr>
        <p:txBody>
          <a:bodyPr>
            <a:normAutofit/>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D8DB2F76-4732-D086-FE0F-E44266847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396376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366E-3E42-3603-430F-0E6A053D9D5E}"/>
              </a:ext>
            </a:extLst>
          </p:cNvPr>
          <p:cNvSpPr>
            <a:spLocks noGrp="1"/>
          </p:cNvSpPr>
          <p:nvPr>
            <p:ph type="title"/>
          </p:nvPr>
        </p:nvSpPr>
        <p:spPr/>
        <p:txBody>
          <a:bodyPr/>
          <a:lstStyle/>
          <a:p>
            <a:r>
              <a:rPr lang="en-US"/>
              <a:t>Click to edit Master title style</a:t>
            </a:r>
          </a:p>
        </p:txBody>
      </p:sp>
      <p:pic>
        <p:nvPicPr>
          <p:cNvPr id="6" name="Picture 5" descr="Logo&#10;&#10;Description automatically generated">
            <a:extLst>
              <a:ext uri="{FF2B5EF4-FFF2-40B4-BE49-F238E27FC236}">
                <a16:creationId xmlns:a16="http://schemas.microsoft.com/office/drawing/2014/main" id="{95F0CDD6-B17B-B4BB-FD04-9D17F53D88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80707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F4E2FF73-114A-F675-9BA5-A2273BAF26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9574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4E87-E680-EA2B-7E02-124B1E6B2D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748B3C4-2F0F-D7DA-F583-AB698568EFF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049E2B-03F6-5F6A-730E-16D0F04B13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35CD1722-9203-F6BA-A42E-8E7DA9401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110407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F38-66D2-2681-B7A3-358EBF1EB9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62C93B3-B7B7-032D-3FBB-61F26E86A64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1678F6C5-6218-C3A0-8C09-1ED0B774A6C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8BE40324-DF39-7E91-A98B-22F9500514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036" y="6022611"/>
            <a:ext cx="639712" cy="784961"/>
          </a:xfrm>
          <a:prstGeom prst="rect">
            <a:avLst/>
          </a:prstGeom>
        </p:spPr>
      </p:pic>
    </p:spTree>
    <p:extLst>
      <p:ext uri="{BB962C8B-B14F-4D97-AF65-F5344CB8AC3E}">
        <p14:creationId xmlns:p14="http://schemas.microsoft.com/office/powerpoint/2010/main" val="4225349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FCD612-DB13-9E0D-0962-C8FF9215553A}"/>
              </a:ext>
            </a:extLst>
          </p:cNvPr>
          <p:cNvSpPr txBox="1"/>
          <p:nvPr userDrawn="1"/>
        </p:nvSpPr>
        <p:spPr>
          <a:xfrm>
            <a:off x="7803561" y="6362700"/>
            <a:ext cx="585937" cy="253916"/>
          </a:xfrm>
          <a:prstGeom prst="rect">
            <a:avLst/>
          </a:prstGeom>
          <a:noFill/>
        </p:spPr>
        <p:txBody>
          <a:bodyPr wrap="square" rtlCol="0">
            <a:spAutoFit/>
          </a:bodyPr>
          <a:lstStyle/>
          <a:p>
            <a:pPr algn="r"/>
            <a:fld id="{D16EC036-ABF0-4B85-9C97-B9EDAF4D9D3D}" type="slidenum">
              <a:rPr lang="en-US" sz="1050" smtClean="0"/>
              <a:pPr algn="r"/>
              <a:t>‹#›</a:t>
            </a:fld>
            <a:endParaRPr lang="en-US" sz="1050" dirty="0"/>
          </a:p>
        </p:txBody>
      </p:sp>
      <p:sp>
        <p:nvSpPr>
          <p:cNvPr id="2" name="Title Placeholder 1">
            <a:extLst>
              <a:ext uri="{FF2B5EF4-FFF2-40B4-BE49-F238E27FC236}">
                <a16:creationId xmlns:a16="http://schemas.microsoft.com/office/drawing/2014/main" id="{B54787D4-8A88-EBC2-1132-E7069DC98A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09E13F3-DB45-0D1C-8D18-C55B10A501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a:extLst>
              <a:ext uri="{FF2B5EF4-FFF2-40B4-BE49-F238E27FC236}">
                <a16:creationId xmlns:a16="http://schemas.microsoft.com/office/drawing/2014/main" id="{CADC35BF-6CCF-2E48-C25B-004F6DB1A926}"/>
              </a:ext>
            </a:extLst>
          </p:cNvPr>
          <p:cNvGrpSpPr/>
          <p:nvPr userDrawn="1"/>
        </p:nvGrpSpPr>
        <p:grpSpPr>
          <a:xfrm rot="10800000">
            <a:off x="1" y="0"/>
            <a:ext cx="183524" cy="6858000"/>
            <a:chOff x="-709" y="0"/>
            <a:chExt cx="491525" cy="6858000"/>
          </a:xfrm>
        </p:grpSpPr>
        <p:sp>
          <p:nvSpPr>
            <p:cNvPr id="7" name="Rectangle 6">
              <a:extLst>
                <a:ext uri="{FF2B5EF4-FFF2-40B4-BE49-F238E27FC236}">
                  <a16:creationId xmlns:a16="http://schemas.microsoft.com/office/drawing/2014/main" id="{D28DF2BF-4727-480A-A025-7359DCAFE7A3}"/>
                </a:ext>
              </a:extLst>
            </p:cNvPr>
            <p:cNvSpPr/>
            <p:nvPr userDrawn="1"/>
          </p:nvSpPr>
          <p:spPr>
            <a:xfrm>
              <a:off x="0" y="0"/>
              <a:ext cx="490816" cy="4114800"/>
            </a:xfrm>
            <a:prstGeom prst="rect">
              <a:avLst/>
            </a:prstGeom>
            <a:solidFill>
              <a:srgbClr val="194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9068E1C1-BDD4-DC72-8CA8-185C08E4BD44}"/>
                </a:ext>
              </a:extLst>
            </p:cNvPr>
            <p:cNvSpPr/>
            <p:nvPr userDrawn="1"/>
          </p:nvSpPr>
          <p:spPr>
            <a:xfrm>
              <a:off x="0" y="4114800"/>
              <a:ext cx="490816" cy="914400"/>
            </a:xfrm>
            <a:prstGeom prst="rect">
              <a:avLst/>
            </a:prstGeom>
            <a:solidFill>
              <a:srgbClr val="3F7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24255DEC-7220-D286-0BA5-3C7207F47992}"/>
                </a:ext>
              </a:extLst>
            </p:cNvPr>
            <p:cNvSpPr/>
            <p:nvPr userDrawn="1"/>
          </p:nvSpPr>
          <p:spPr>
            <a:xfrm>
              <a:off x="-709" y="5943600"/>
              <a:ext cx="490816" cy="914400"/>
            </a:xfrm>
            <a:prstGeom prst="rect">
              <a:avLst/>
            </a:prstGeom>
            <a:solidFill>
              <a:srgbClr val="FF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2500252F-20C6-4E49-DC9B-A158D66D2A9E}"/>
                </a:ext>
              </a:extLst>
            </p:cNvPr>
            <p:cNvSpPr/>
            <p:nvPr userDrawn="1"/>
          </p:nvSpPr>
          <p:spPr>
            <a:xfrm>
              <a:off x="0" y="5029200"/>
              <a:ext cx="490816" cy="914400"/>
            </a:xfrm>
            <a:prstGeom prst="rect">
              <a:avLst/>
            </a:prstGeom>
            <a:solidFill>
              <a:srgbClr val="589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1" name="TextBox 20">
            <a:extLst>
              <a:ext uri="{FF2B5EF4-FFF2-40B4-BE49-F238E27FC236}">
                <a16:creationId xmlns:a16="http://schemas.microsoft.com/office/drawing/2014/main" id="{623217CD-21EF-C96A-6B46-8D8C00585D23}"/>
              </a:ext>
            </a:extLst>
          </p:cNvPr>
          <p:cNvSpPr txBox="1"/>
          <p:nvPr userDrawn="1"/>
        </p:nvSpPr>
        <p:spPr>
          <a:xfrm rot="16200000">
            <a:off x="-1965771" y="4685183"/>
            <a:ext cx="4114801" cy="230832"/>
          </a:xfrm>
          <a:prstGeom prst="rect">
            <a:avLst/>
          </a:prstGeom>
          <a:noFill/>
        </p:spPr>
        <p:txBody>
          <a:bodyPr wrap="square">
            <a:spAutoFit/>
          </a:bodyPr>
          <a:lstStyle/>
          <a:p>
            <a:pPr algn="ctr"/>
            <a:r>
              <a:rPr lang="en-US" sz="900" dirty="0">
                <a:solidFill>
                  <a:schemeClr val="bg1"/>
                </a:solidFill>
              </a:rPr>
              <a:t>An Excellent Education for Every Student Every Day</a:t>
            </a:r>
          </a:p>
        </p:txBody>
      </p:sp>
    </p:spTree>
    <p:extLst>
      <p:ext uri="{BB962C8B-B14F-4D97-AF65-F5344CB8AC3E}">
        <p14:creationId xmlns:p14="http://schemas.microsoft.com/office/powerpoint/2010/main" val="166597672"/>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hdr="0" ftr="0" dt="0"/>
  <p:txStyles>
    <p:titleStyle>
      <a:lvl1pPr algn="l" defTabSz="685800" rtl="0" eaLnBrk="1" latinLnBrk="0" hangingPunct="1">
        <a:lnSpc>
          <a:spcPct val="90000"/>
        </a:lnSpc>
        <a:spcBef>
          <a:spcPct val="0"/>
        </a:spcBef>
        <a:buNone/>
        <a:defRPr sz="3300" b="1" kern="1200">
          <a:solidFill>
            <a:srgbClr val="194A6B"/>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alaska.gov/cnp/nslp"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5.jpeg"/><Relationship Id="rId5" Type="http://schemas.openxmlformats.org/officeDocument/2006/relationships/hyperlink" Target="https://education.alaska.gov/cnp/sfsp" TargetMode="External"/><Relationship Id="rId4" Type="http://schemas.openxmlformats.org/officeDocument/2006/relationships/hyperlink" Target="https://education.alaska.gov/cnp/cacf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education.alaska.gov/21cclc/partner-pool" TargetMode="External"/><Relationship Id="rId2" Type="http://schemas.openxmlformats.org/officeDocument/2006/relationships/hyperlink" Target="http://www2.ed.gov/policy/fund/reg/fbci-reg.html" TargetMode="Externa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hool-grant.discountschoolsupply.com/2011/09/supplant-vs-supplement.html"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hyperlink" Target="https://education.alaska.gov/ESEA/documents/ESEA%20SNS%20Requirements.pdf"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education.alaska.gov/21cclc/pdf/21st%20CCLC%20DEED%20School%20Data%20Sheet%20for%20FY27%20RFA.xlsx"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education.alaska.gov/21cclc/pdf/21st%20CCLC%20DEED%20School%20Data%20Sheet%20for%20FY27%20RFA.xls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www.akafterschool.org/"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ducation.alaska.gov/esea/fedgrants/unallowable-costs-under-uniform-grant-guidance.docx" TargetMode="External"/><Relationship Id="rId2" Type="http://schemas.openxmlformats.org/officeDocument/2006/relationships/hyperlink" Target="https://education.alaska.gov/21cclc/pdf/Comparable%20Cost%20Calculator%20FY27%20FINAL.xlsx" TargetMode="External"/><Relationship Id="rId1" Type="http://schemas.openxmlformats.org/officeDocument/2006/relationships/slideLayout" Target="../slideLayouts/slideLayout2.xml"/><Relationship Id="rId4" Type="http://schemas.openxmlformats.org/officeDocument/2006/relationships/hyperlink" Target="https://education.alaska.gov/esea/fedgrants/allowable-cost-checklist-for-federal-funds.doc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education.alaska.gov/21cclc"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akafterschool.org/" TargetMode="External"/><Relationship Id="rId7" Type="http://schemas.openxmlformats.org/officeDocument/2006/relationships/hyperlink" Target="https://forumfyi.org/weikartcenter/" TargetMode="External"/><Relationship Id="rId2" Type="http://schemas.openxmlformats.org/officeDocument/2006/relationships/hyperlink" Target="https://21stcclcntac.org/" TargetMode="External"/><Relationship Id="rId1" Type="http://schemas.openxmlformats.org/officeDocument/2006/relationships/slideLayout" Target="../slideLayouts/slideLayout2.xml"/><Relationship Id="rId6" Type="http://schemas.openxmlformats.org/officeDocument/2006/relationships/hyperlink" Target="https://ies.ed.gov/ncee/wwc" TargetMode="External"/><Relationship Id="rId5" Type="http://schemas.openxmlformats.org/officeDocument/2006/relationships/hyperlink" Target="https://foundationsinc.org/resources/" TargetMode="External"/><Relationship Id="rId4" Type="http://schemas.openxmlformats.org/officeDocument/2006/relationships/hyperlink" Target="http://afterschoolalliance.or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education.alaska.gov/21cclc/"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ducation.alaska.gov/grants/fed-grants" TargetMode="Externa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p:txBody>
          <a:bodyPr/>
          <a:lstStyle/>
          <a:p>
            <a:pPr eaLnBrk="1" hangingPunct="1"/>
            <a:r>
              <a:rPr lang="en-US" altLang="en-US" sz="3600" dirty="0">
                <a:solidFill>
                  <a:schemeClr val="accent1"/>
                </a:solidFill>
              </a:rPr>
              <a:t>21</a:t>
            </a:r>
            <a:r>
              <a:rPr lang="en-US" altLang="en-US" sz="3600" baseline="30000" dirty="0">
                <a:solidFill>
                  <a:schemeClr val="accent1"/>
                </a:solidFill>
              </a:rPr>
              <a:t>st</a:t>
            </a:r>
            <a:r>
              <a:rPr lang="en-US" altLang="en-US" sz="3600" dirty="0">
                <a:solidFill>
                  <a:schemeClr val="accent1"/>
                </a:solidFill>
              </a:rPr>
              <a:t> CCLC FY27 RFA</a:t>
            </a:r>
            <a:br>
              <a:rPr lang="en-US" altLang="en-US" sz="3600" dirty="0">
                <a:solidFill>
                  <a:schemeClr val="accent1"/>
                </a:solidFill>
              </a:rPr>
            </a:br>
            <a:r>
              <a:rPr lang="en-US" altLang="en-US" sz="3600" dirty="0">
                <a:solidFill>
                  <a:schemeClr val="accent1"/>
                </a:solidFill>
              </a:rPr>
              <a:t>Technical Assistance Webinar , Part I</a:t>
            </a:r>
            <a:br>
              <a:rPr lang="en-US" altLang="en-US" sz="3600" dirty="0">
                <a:solidFill>
                  <a:schemeClr val="accent1"/>
                </a:solidFill>
              </a:rPr>
            </a:br>
            <a:r>
              <a:rPr lang="en-US" altLang="en-US" sz="3600" dirty="0">
                <a:solidFill>
                  <a:schemeClr val="accent1"/>
                </a:solidFill>
              </a:rPr>
              <a:t>Grant Purpose, Overview, and Tips</a:t>
            </a:r>
          </a:p>
        </p:txBody>
      </p:sp>
      <p:sp>
        <p:nvSpPr>
          <p:cNvPr id="3075" name="Rectangle 3"/>
          <p:cNvSpPr>
            <a:spLocks noGrp="1" noChangeArrowheads="1"/>
          </p:cNvSpPr>
          <p:nvPr>
            <p:ph type="subTitle" idx="1"/>
          </p:nvPr>
        </p:nvSpPr>
        <p:spPr>
          <a:xfrm>
            <a:off x="1066800" y="3447422"/>
            <a:ext cx="6131814" cy="1783080"/>
          </a:xfrm>
        </p:spPr>
        <p:txBody>
          <a:bodyPr>
            <a:noAutofit/>
          </a:bodyPr>
          <a:lstStyle/>
          <a:p>
            <a:pPr eaLnBrk="1" fontAlgn="auto" hangingPunct="1">
              <a:spcAft>
                <a:spcPts val="0"/>
              </a:spcAft>
              <a:buFont typeface="Wingdings 2"/>
              <a:buNone/>
              <a:defRPr/>
            </a:pPr>
            <a:r>
              <a:rPr lang="en-US" altLang="en-US" sz="1600" b="1" dirty="0"/>
              <a:t>Alaska Department of Education &amp; Early Development</a:t>
            </a:r>
          </a:p>
          <a:p>
            <a:pPr>
              <a:defRPr/>
            </a:pPr>
            <a:r>
              <a:rPr lang="en-US" altLang="en-US" sz="1600" b="1" dirty="0"/>
              <a:t>Jessica Paris, 21</a:t>
            </a:r>
            <a:r>
              <a:rPr lang="en-US" altLang="en-US" sz="1600" b="1" baseline="30000" dirty="0"/>
              <a:t>st</a:t>
            </a:r>
            <a:r>
              <a:rPr lang="en-US" altLang="en-US" sz="1600" b="1" dirty="0"/>
              <a:t> CCLC Program Manager</a:t>
            </a:r>
          </a:p>
          <a:p>
            <a:pPr eaLnBrk="1" fontAlgn="auto" hangingPunct="1">
              <a:spcAft>
                <a:spcPts val="0"/>
              </a:spcAft>
              <a:buFont typeface="Wingdings 2"/>
              <a:buNone/>
              <a:defRPr/>
            </a:pPr>
            <a:r>
              <a:rPr lang="en-US" altLang="en-US" sz="1600" b="1" dirty="0"/>
              <a:t>February 25, 2026</a:t>
            </a:r>
          </a:p>
          <a:p>
            <a:pPr eaLnBrk="1" fontAlgn="auto" hangingPunct="1">
              <a:spcAft>
                <a:spcPts val="0"/>
              </a:spcAft>
              <a:buFont typeface="Wingdings 2"/>
              <a:buNone/>
              <a:defRPr/>
            </a:pPr>
            <a:endParaRPr lang="en-US" alt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eaLnBrk="1" hangingPunct="1"/>
            <a:r>
              <a:rPr lang="en-US" altLang="en-US" dirty="0">
                <a:solidFill>
                  <a:schemeClr val="accent1"/>
                </a:solidFill>
              </a:rPr>
              <a:t>Purpose of 21</a:t>
            </a:r>
            <a:r>
              <a:rPr lang="en-US" altLang="en-US" baseline="30000" dirty="0">
                <a:solidFill>
                  <a:schemeClr val="accent1"/>
                </a:solidFill>
              </a:rPr>
              <a:t>st</a:t>
            </a:r>
            <a:r>
              <a:rPr lang="en-US" altLang="en-US" dirty="0">
                <a:solidFill>
                  <a:schemeClr val="accent1"/>
                </a:solidFill>
              </a:rPr>
              <a:t> CCLC funding </a:t>
            </a:r>
          </a:p>
        </p:txBody>
      </p:sp>
      <p:sp>
        <p:nvSpPr>
          <p:cNvPr id="6147" name="Content Placeholder 2"/>
          <p:cNvSpPr>
            <a:spLocks noGrp="1"/>
          </p:cNvSpPr>
          <p:nvPr>
            <p:ph sz="half" idx="1"/>
          </p:nvPr>
        </p:nvSpPr>
        <p:spPr>
          <a:xfrm>
            <a:off x="659130" y="1828800"/>
            <a:ext cx="5360670" cy="3977640"/>
          </a:xfrm>
        </p:spPr>
        <p:txBody>
          <a:bodyPr>
            <a:normAutofit/>
          </a:bodyPr>
          <a:lstStyle/>
          <a:p>
            <a:pPr eaLnBrk="1" fontAlgn="auto" hangingPunct="1">
              <a:spcAft>
                <a:spcPts val="0"/>
              </a:spcAft>
              <a:buSzPct val="100000"/>
              <a:defRPr/>
            </a:pPr>
            <a:r>
              <a:rPr lang="en-US" altLang="en-US" dirty="0"/>
              <a:t>Increase student academic achievement</a:t>
            </a:r>
          </a:p>
          <a:p>
            <a:pPr eaLnBrk="1" fontAlgn="auto" hangingPunct="1">
              <a:spcAft>
                <a:spcPts val="0"/>
              </a:spcAft>
              <a:buSzPct val="100000"/>
              <a:defRPr/>
            </a:pPr>
            <a:endParaRPr lang="en-US" altLang="en-US" dirty="0"/>
          </a:p>
          <a:p>
            <a:pPr eaLnBrk="1" fontAlgn="auto" hangingPunct="1">
              <a:spcAft>
                <a:spcPts val="0"/>
              </a:spcAft>
              <a:buSzPct val="100000"/>
              <a:defRPr/>
            </a:pPr>
            <a:r>
              <a:rPr lang="en-US" altLang="en-US" dirty="0"/>
              <a:t>Provide educational opportunities </a:t>
            </a:r>
            <a:r>
              <a:rPr lang="en-US" altLang="en-US" b="1" dirty="0"/>
              <a:t>outside</a:t>
            </a:r>
            <a:r>
              <a:rPr lang="en-US" altLang="en-US" dirty="0"/>
              <a:t> of the school day that align with the regular day</a:t>
            </a:r>
          </a:p>
          <a:p>
            <a:pPr eaLnBrk="1" fontAlgn="auto" hangingPunct="1">
              <a:spcAft>
                <a:spcPts val="0"/>
              </a:spcAft>
              <a:buSzPct val="100000"/>
              <a:defRPr/>
            </a:pPr>
            <a:endParaRPr lang="en-US" altLang="en-US" dirty="0"/>
          </a:p>
          <a:p>
            <a:pPr eaLnBrk="1" fontAlgn="auto" hangingPunct="1">
              <a:spcAft>
                <a:spcPts val="0"/>
              </a:spcAft>
              <a:buSzPct val="100000"/>
              <a:defRPr/>
            </a:pPr>
            <a:r>
              <a:rPr lang="en-US" altLang="en-US" dirty="0"/>
              <a:t>Particularly for students who attend high-poverty, low-performing schools</a:t>
            </a:r>
          </a:p>
          <a:p>
            <a:pPr marL="0" indent="0" eaLnBrk="1" fontAlgn="auto" hangingPunct="1">
              <a:spcAft>
                <a:spcPts val="0"/>
              </a:spcAft>
              <a:buFont typeface="Wingdings 2"/>
              <a:buNone/>
              <a:defRPr/>
            </a:pPr>
            <a:endParaRPr lang="en-US" altLang="en-US" dirty="0"/>
          </a:p>
        </p:txBody>
      </p:sp>
      <p:pic>
        <p:nvPicPr>
          <p:cNvPr id="22532" name="Picture 4" descr="young child walking to school buildi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6000" y="3817620"/>
            <a:ext cx="2660073" cy="2086495"/>
          </a:xfrm>
          <a:noFill/>
        </p:spPr>
      </p:pic>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eaLnBrk="1" hangingPunct="1"/>
            <a:r>
              <a:rPr lang="en-US" altLang="en-US" dirty="0">
                <a:solidFill>
                  <a:schemeClr val="accent1"/>
                </a:solidFill>
              </a:rPr>
              <a:t>Academic assistance</a:t>
            </a:r>
          </a:p>
        </p:txBody>
      </p:sp>
      <p:sp>
        <p:nvSpPr>
          <p:cNvPr id="23556" name="Content Placeholder 3"/>
          <p:cNvSpPr>
            <a:spLocks noGrp="1"/>
          </p:cNvSpPr>
          <p:nvPr>
            <p:ph sz="half" idx="2"/>
          </p:nvPr>
        </p:nvSpPr>
        <p:spPr>
          <a:xfrm>
            <a:off x="637358" y="1817098"/>
            <a:ext cx="7287441" cy="3977640"/>
          </a:xfrm>
        </p:spPr>
        <p:txBody>
          <a:bodyPr>
            <a:normAutofit/>
          </a:bodyPr>
          <a:lstStyle/>
          <a:p>
            <a:pPr eaLnBrk="1" hangingPunct="1">
              <a:spcBef>
                <a:spcPts val="1200"/>
              </a:spcBef>
            </a:pPr>
            <a:r>
              <a:rPr lang="en-US" altLang="en-US" dirty="0"/>
              <a:t>English language arts and mathematics instruction</a:t>
            </a:r>
          </a:p>
          <a:p>
            <a:pPr eaLnBrk="1" hangingPunct="1">
              <a:spcBef>
                <a:spcPts val="1200"/>
              </a:spcBef>
            </a:pPr>
            <a:r>
              <a:rPr lang="en-US" altLang="en-US" dirty="0"/>
              <a:t>Targeted tutoring, skill building</a:t>
            </a:r>
          </a:p>
          <a:p>
            <a:pPr eaLnBrk="1" hangingPunct="1">
              <a:spcBef>
                <a:spcPts val="1200"/>
              </a:spcBef>
            </a:pPr>
            <a:r>
              <a:rPr lang="en-US" altLang="en-US" dirty="0"/>
              <a:t>Homework/classwork help</a:t>
            </a:r>
          </a:p>
          <a:p>
            <a:pPr eaLnBrk="1" hangingPunct="1">
              <a:spcBef>
                <a:spcPts val="1200"/>
              </a:spcBef>
            </a:pPr>
            <a:r>
              <a:rPr lang="en-US" altLang="en-US" dirty="0"/>
              <a:t>Credit recovery</a:t>
            </a:r>
          </a:p>
          <a:p>
            <a:pPr eaLnBrk="1" hangingPunct="1">
              <a:spcBef>
                <a:spcPts val="1200"/>
              </a:spcBef>
            </a:pPr>
            <a:r>
              <a:rPr lang="en-US" altLang="en-US" dirty="0"/>
              <a:t>Credit accrual</a:t>
            </a:r>
          </a:p>
          <a:p>
            <a:pPr marL="0" indent="0" eaLnBrk="1" hangingPunct="1">
              <a:spcBef>
                <a:spcPts val="1200"/>
              </a:spcBef>
              <a:buNone/>
            </a:pPr>
            <a:endParaRPr lang="en-US" altLang="en-US" dirty="0"/>
          </a:p>
          <a:p>
            <a:pPr marL="0" indent="0" eaLnBrk="1" hangingPunct="1">
              <a:spcBef>
                <a:spcPts val="1200"/>
              </a:spcBef>
              <a:buNone/>
            </a:pPr>
            <a:r>
              <a:rPr lang="en-US" altLang="en-US" dirty="0"/>
              <a:t>Smaller staff-to-student ratio</a:t>
            </a:r>
          </a:p>
          <a:p>
            <a:pPr marL="0" indent="0" eaLnBrk="1" hangingPunct="1">
              <a:spcBef>
                <a:spcPts val="1200"/>
              </a:spcBef>
              <a:buNone/>
            </a:pPr>
            <a:r>
              <a:rPr lang="en-US" altLang="en-US" dirty="0"/>
              <a:t>Aligns with and supports regular school day</a:t>
            </a:r>
          </a:p>
          <a:p>
            <a:pPr eaLnBrk="1" hangingPunct="1">
              <a:spcBef>
                <a:spcPts val="1200"/>
              </a:spcBef>
            </a:pPr>
            <a:endParaRPr lang="en-US" altLang="en-US" dirty="0"/>
          </a:p>
        </p:txBody>
      </p:sp>
      <p:pic>
        <p:nvPicPr>
          <p:cNvPr id="3" name="Picture 2" descr="A teacher and student reading together">
            <a:extLst>
              <a:ext uri="{FF2B5EF4-FFF2-40B4-BE49-F238E27FC236}">
                <a16:creationId xmlns:a16="http://schemas.microsoft.com/office/drawing/2014/main" id="{04C0E74E-96B6-D07E-664A-51451E19D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5941" y="2667000"/>
            <a:ext cx="2959554" cy="197303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pPr algn="l" eaLnBrk="1" hangingPunct="1"/>
            <a:r>
              <a:rPr lang="en-US" altLang="en-US" dirty="0">
                <a:solidFill>
                  <a:schemeClr val="accent1"/>
                </a:solidFill>
              </a:rPr>
              <a:t>Educational enrichment</a:t>
            </a:r>
          </a:p>
        </p:txBody>
      </p:sp>
      <p:sp>
        <p:nvSpPr>
          <p:cNvPr id="24579" name="Content Placeholder 2"/>
          <p:cNvSpPr>
            <a:spLocks noGrp="1"/>
          </p:cNvSpPr>
          <p:nvPr>
            <p:ph sz="half" idx="1"/>
          </p:nvPr>
        </p:nvSpPr>
        <p:spPr>
          <a:xfrm>
            <a:off x="622119" y="1828800"/>
            <a:ext cx="5854881" cy="4495800"/>
          </a:xfrm>
        </p:spPr>
        <p:txBody>
          <a:bodyPr>
            <a:normAutofit fontScale="92500"/>
          </a:bodyPr>
          <a:lstStyle/>
          <a:p>
            <a:pPr marL="0" indent="0" eaLnBrk="1" hangingPunct="1">
              <a:spcBef>
                <a:spcPts val="1200"/>
              </a:spcBef>
              <a:buNone/>
            </a:pPr>
            <a:r>
              <a:rPr lang="en-US" altLang="en-US" dirty="0"/>
              <a:t>Hands-on, project-based, active, experiential, programming that engages students and supports state academic standards:</a:t>
            </a:r>
          </a:p>
          <a:p>
            <a:pPr lvl="1" eaLnBrk="1" hangingPunct="1">
              <a:spcBef>
                <a:spcPts val="1200"/>
              </a:spcBef>
            </a:pPr>
            <a:r>
              <a:rPr lang="en-US" altLang="en-US" dirty="0"/>
              <a:t>STEM/STEAM projects, science clubs, coding, robotics, math games</a:t>
            </a:r>
          </a:p>
          <a:p>
            <a:pPr lvl="1">
              <a:spcBef>
                <a:spcPts val="1200"/>
              </a:spcBef>
            </a:pPr>
            <a:r>
              <a:rPr lang="en-US" altLang="en-US" dirty="0"/>
              <a:t>Art, music, cultural activities, theatre, second language, cooking, dance, chess</a:t>
            </a:r>
          </a:p>
          <a:p>
            <a:pPr lvl="1">
              <a:spcBef>
                <a:spcPts val="1200"/>
              </a:spcBef>
            </a:pPr>
            <a:r>
              <a:rPr lang="en-US" altLang="en-US" dirty="0"/>
              <a:t>Structured physical activity—archery, swimming, Native Youth Olympics, Girls on the Run, </a:t>
            </a:r>
          </a:p>
          <a:p>
            <a:pPr lvl="1" eaLnBrk="1" hangingPunct="1">
              <a:spcBef>
                <a:spcPts val="1200"/>
              </a:spcBef>
            </a:pPr>
            <a:r>
              <a:rPr lang="en-US" altLang="en-US" dirty="0"/>
              <a:t>Drug and violence prevention, counseling</a:t>
            </a:r>
          </a:p>
          <a:p>
            <a:pPr lvl="1" eaLnBrk="1" hangingPunct="1">
              <a:spcBef>
                <a:spcPts val="1200"/>
              </a:spcBef>
            </a:pPr>
            <a:r>
              <a:rPr lang="en-US" altLang="en-US" dirty="0"/>
              <a:t>Career readiness and competency building, employer-recognized credentials, service learning</a:t>
            </a:r>
          </a:p>
          <a:p>
            <a:pPr lvl="1" eaLnBrk="1" hangingPunct="1">
              <a:spcBef>
                <a:spcPts val="1200"/>
              </a:spcBef>
            </a:pPr>
            <a:endParaRPr lang="en-US" altLang="en-US" dirty="0"/>
          </a:p>
        </p:txBody>
      </p:sp>
      <p:pic>
        <p:nvPicPr>
          <p:cNvPr id="3" name="Picture 2" descr="students working on robot">
            <a:extLst>
              <a:ext uri="{FF2B5EF4-FFF2-40B4-BE49-F238E27FC236}">
                <a16:creationId xmlns:a16="http://schemas.microsoft.com/office/drawing/2014/main" id="{CC816972-C3CF-1A74-9277-4B9C33ECC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124200"/>
            <a:ext cx="2578393" cy="17214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a:r>
              <a:rPr lang="en-US" altLang="en-US" dirty="0">
                <a:solidFill>
                  <a:schemeClr val="accent1"/>
                </a:solidFill>
              </a:rPr>
              <a:t>Social, emotional, non-cognitive, and/or life skills building</a:t>
            </a:r>
          </a:p>
        </p:txBody>
      </p:sp>
      <p:sp>
        <p:nvSpPr>
          <p:cNvPr id="7" name="Content Placeholder 6"/>
          <p:cNvSpPr>
            <a:spLocks noGrp="1"/>
          </p:cNvSpPr>
          <p:nvPr>
            <p:ph sz="half" idx="1"/>
          </p:nvPr>
        </p:nvSpPr>
        <p:spPr>
          <a:xfrm>
            <a:off x="648244" y="1905000"/>
            <a:ext cx="4572000" cy="3977640"/>
          </a:xfrm>
        </p:spPr>
        <p:txBody>
          <a:bodyPr>
            <a:normAutofit/>
          </a:bodyPr>
          <a:lstStyle/>
          <a:p>
            <a:pPr>
              <a:spcBef>
                <a:spcPct val="0"/>
              </a:spcBef>
              <a:spcAft>
                <a:spcPts val="1200"/>
              </a:spcAft>
            </a:pPr>
            <a:r>
              <a:rPr lang="en-US" altLang="en-US" dirty="0"/>
              <a:t>Program intentionally designed to support positive youth development</a:t>
            </a:r>
          </a:p>
          <a:p>
            <a:pPr>
              <a:spcBef>
                <a:spcPct val="0"/>
              </a:spcBef>
              <a:spcAft>
                <a:spcPts val="1200"/>
              </a:spcAft>
            </a:pPr>
            <a:r>
              <a:rPr lang="en-US" altLang="en-US" dirty="0"/>
              <a:t>Social/Emotional instructional curriculum</a:t>
            </a:r>
          </a:p>
          <a:p>
            <a:pPr>
              <a:spcBef>
                <a:spcPct val="0"/>
              </a:spcBef>
              <a:spcAft>
                <a:spcPts val="1200"/>
              </a:spcAft>
            </a:pPr>
            <a:r>
              <a:rPr lang="en-US" altLang="en-US" dirty="0"/>
              <a:t>Embedded in project-based learning </a:t>
            </a:r>
          </a:p>
          <a:p>
            <a:endParaRPr lang="en-US" dirty="0"/>
          </a:p>
        </p:txBody>
      </p:sp>
      <p:pic>
        <p:nvPicPr>
          <p:cNvPr id="25604" name="Picture 4" descr="4 young kiddo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3429000"/>
            <a:ext cx="33147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altLang="en-US" dirty="0">
                <a:solidFill>
                  <a:schemeClr val="accent1"/>
                </a:solidFill>
              </a:rPr>
              <a:t>Family engagement in student’s education</a:t>
            </a:r>
          </a:p>
        </p:txBody>
      </p:sp>
      <p:sp>
        <p:nvSpPr>
          <p:cNvPr id="26627" name="Content Placeholder 4"/>
          <p:cNvSpPr>
            <a:spLocks noGrp="1"/>
          </p:cNvSpPr>
          <p:nvPr>
            <p:ph sz="half" idx="1"/>
          </p:nvPr>
        </p:nvSpPr>
        <p:spPr>
          <a:xfrm>
            <a:off x="628650" y="1828800"/>
            <a:ext cx="4343400" cy="3977640"/>
          </a:xfrm>
        </p:spPr>
        <p:txBody>
          <a:bodyPr>
            <a:normAutofit fontScale="92500" lnSpcReduction="20000"/>
          </a:bodyPr>
          <a:lstStyle/>
          <a:p>
            <a:pPr>
              <a:spcBef>
                <a:spcPct val="0"/>
              </a:spcBef>
              <a:spcAft>
                <a:spcPts val="1200"/>
              </a:spcAft>
            </a:pPr>
            <a:r>
              <a:rPr lang="en-US" altLang="en-US" dirty="0"/>
              <a:t>Family Nights</a:t>
            </a:r>
          </a:p>
          <a:p>
            <a:pPr>
              <a:spcBef>
                <a:spcPct val="0"/>
              </a:spcBef>
              <a:spcAft>
                <a:spcPts val="1200"/>
              </a:spcAft>
            </a:pPr>
            <a:r>
              <a:rPr lang="en-US" altLang="en-US" dirty="0"/>
              <a:t>Literacy training</a:t>
            </a:r>
          </a:p>
          <a:p>
            <a:pPr>
              <a:spcBef>
                <a:spcPct val="0"/>
              </a:spcBef>
              <a:spcAft>
                <a:spcPts val="1200"/>
              </a:spcAft>
            </a:pPr>
            <a:r>
              <a:rPr lang="en-US" altLang="en-US" dirty="0"/>
              <a:t>Training in school online support resources</a:t>
            </a:r>
          </a:p>
          <a:p>
            <a:pPr>
              <a:spcBef>
                <a:spcPct val="0"/>
              </a:spcBef>
              <a:spcAft>
                <a:spcPts val="1200"/>
              </a:spcAft>
            </a:pPr>
            <a:r>
              <a:rPr lang="en-US" altLang="en-US" dirty="0"/>
              <a:t>Educational resources and activities</a:t>
            </a:r>
          </a:p>
          <a:p>
            <a:pPr>
              <a:spcBef>
                <a:spcPct val="0"/>
              </a:spcBef>
              <a:spcAft>
                <a:spcPts val="1200"/>
              </a:spcAft>
            </a:pPr>
            <a:r>
              <a:rPr lang="en-US" altLang="en-US" dirty="0"/>
              <a:t>Facebook and newsletter stories</a:t>
            </a:r>
          </a:p>
          <a:p>
            <a:pPr>
              <a:spcBef>
                <a:spcPct val="0"/>
              </a:spcBef>
              <a:spcAft>
                <a:spcPts val="1200"/>
              </a:spcAft>
            </a:pPr>
            <a:r>
              <a:rPr lang="en-US" altLang="en-US" dirty="0"/>
              <a:t>Parent surveys</a:t>
            </a:r>
          </a:p>
          <a:p>
            <a:pPr>
              <a:spcBef>
                <a:spcPct val="0"/>
              </a:spcBef>
              <a:spcAft>
                <a:spcPts val="1200"/>
              </a:spcAft>
            </a:pPr>
            <a:r>
              <a:rPr lang="en-US" altLang="en-US" dirty="0"/>
              <a:t>Parents as volunteers, instructors, advisors</a:t>
            </a:r>
          </a:p>
          <a:p>
            <a:pPr>
              <a:spcBef>
                <a:spcPct val="0"/>
              </a:spcBef>
              <a:spcAft>
                <a:spcPts val="1200"/>
              </a:spcAft>
            </a:pPr>
            <a:r>
              <a:rPr lang="en-US" altLang="en-US" dirty="0"/>
              <a:t>(One </a:t>
            </a:r>
            <a:r>
              <a:rPr lang="en-US" altLang="en-US" i="1" dirty="0"/>
              <a:t>event</a:t>
            </a:r>
            <a:r>
              <a:rPr lang="en-US" altLang="en-US" dirty="0"/>
              <a:t> required per term)</a:t>
            </a:r>
          </a:p>
        </p:txBody>
      </p:sp>
      <p:pic>
        <p:nvPicPr>
          <p:cNvPr id="26628" name="Picture 5" descr="parent and child reading together"/>
          <p:cNvPicPr>
            <a:picLocks noChangeAspect="1"/>
          </p:cNvPicPr>
          <p:nvPr/>
        </p:nvPicPr>
        <p:blipFill>
          <a:blip r:embed="rId2" cstate="print">
            <a:extLst>
              <a:ext uri="{28A0092B-C50C-407E-A947-70E740481C1C}">
                <a14:useLocalDpi xmlns:a14="http://schemas.microsoft.com/office/drawing/2010/main" val="0"/>
              </a:ext>
            </a:extLst>
          </a:blip>
          <a:srcRect l="7648" r="25294"/>
          <a:stretch>
            <a:fillRect/>
          </a:stretch>
        </p:blipFill>
        <p:spPr bwMode="auto">
          <a:xfrm>
            <a:off x="5775106" y="4419600"/>
            <a:ext cx="2683094"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C9DE8-EF6F-63BA-5CB3-912CC5A88596}"/>
              </a:ext>
            </a:extLst>
          </p:cNvPr>
          <p:cNvSpPr>
            <a:spLocks noGrp="1"/>
          </p:cNvSpPr>
          <p:nvPr>
            <p:ph type="title"/>
          </p:nvPr>
        </p:nvSpPr>
        <p:spPr/>
        <p:txBody>
          <a:bodyPr>
            <a:normAutofit/>
          </a:bodyPr>
          <a:lstStyle/>
          <a:p>
            <a:r>
              <a:rPr lang="en-US" altLang="en-US" sz="3200" dirty="0">
                <a:solidFill>
                  <a:schemeClr val="accent1"/>
                </a:solidFill>
              </a:rPr>
              <a:t>Free snack or meal </a:t>
            </a:r>
            <a:r>
              <a:rPr lang="en-US" altLang="en-US" sz="3200" i="1" dirty="0">
                <a:solidFill>
                  <a:schemeClr val="accent1"/>
                </a:solidFill>
              </a:rPr>
              <a:t>without</a:t>
            </a:r>
            <a:r>
              <a:rPr lang="en-US" altLang="en-US" sz="3200" dirty="0">
                <a:solidFill>
                  <a:schemeClr val="accent1"/>
                </a:solidFill>
              </a:rPr>
              <a:t> using 21</a:t>
            </a:r>
            <a:r>
              <a:rPr lang="en-US" altLang="en-US" sz="3200" baseline="30000" dirty="0">
                <a:solidFill>
                  <a:schemeClr val="accent1"/>
                </a:solidFill>
              </a:rPr>
              <a:t>st</a:t>
            </a:r>
            <a:r>
              <a:rPr lang="en-US" altLang="en-US" sz="3200" dirty="0">
                <a:solidFill>
                  <a:schemeClr val="accent1"/>
                </a:solidFill>
              </a:rPr>
              <a:t> CCLC $</a:t>
            </a:r>
            <a:endParaRPr lang="en-US" sz="3200" dirty="0">
              <a:solidFill>
                <a:schemeClr val="accent1"/>
              </a:solidFill>
            </a:endParaRPr>
          </a:p>
        </p:txBody>
      </p:sp>
      <p:sp>
        <p:nvSpPr>
          <p:cNvPr id="5" name="Content Placeholder 4" descr="USDA logo ">
            <a:extLst>
              <a:ext uri="{FF2B5EF4-FFF2-40B4-BE49-F238E27FC236}">
                <a16:creationId xmlns:a16="http://schemas.microsoft.com/office/drawing/2014/main" id="{260F66A1-A140-D5A9-17D6-D57F7DA27B31}"/>
              </a:ext>
            </a:extLst>
          </p:cNvPr>
          <p:cNvSpPr>
            <a:spLocks noGrp="1"/>
          </p:cNvSpPr>
          <p:nvPr>
            <p:ph idx="1"/>
          </p:nvPr>
        </p:nvSpPr>
        <p:spPr>
          <a:xfrm>
            <a:off x="567227" y="1690689"/>
            <a:ext cx="7886700" cy="4456109"/>
          </a:xfrm>
        </p:spPr>
        <p:txBody>
          <a:bodyPr>
            <a:normAutofit fontScale="92500" lnSpcReduction="20000"/>
          </a:bodyPr>
          <a:lstStyle/>
          <a:p>
            <a:pPr>
              <a:spcBef>
                <a:spcPct val="0"/>
              </a:spcBef>
              <a:spcAft>
                <a:spcPts val="600"/>
              </a:spcAft>
            </a:pPr>
            <a:r>
              <a:rPr lang="en-US" altLang="en-US" dirty="0"/>
              <a:t>USDA </a:t>
            </a:r>
            <a:r>
              <a:rPr lang="en-US" altLang="en-US" dirty="0">
                <a:hlinkClick r:id="rId3"/>
              </a:rPr>
              <a:t>National School Lunch Program-</a:t>
            </a:r>
            <a:r>
              <a:rPr lang="en-US" altLang="en-US" dirty="0"/>
              <a:t>-Afterschool Snack</a:t>
            </a:r>
          </a:p>
          <a:p>
            <a:pPr>
              <a:spcBef>
                <a:spcPct val="0"/>
              </a:spcBef>
              <a:spcAft>
                <a:spcPts val="600"/>
              </a:spcAft>
            </a:pPr>
            <a:r>
              <a:rPr lang="en-US" altLang="en-US" dirty="0"/>
              <a:t>USDA </a:t>
            </a:r>
            <a:r>
              <a:rPr lang="en-US" altLang="en-US" dirty="0">
                <a:hlinkClick r:id="rId4"/>
              </a:rPr>
              <a:t>Child and Adult Care Food Program At-Risk-</a:t>
            </a:r>
            <a:r>
              <a:rPr lang="en-US" altLang="en-US" dirty="0"/>
              <a:t>-Meal or Snack</a:t>
            </a:r>
          </a:p>
          <a:p>
            <a:pPr>
              <a:spcBef>
                <a:spcPct val="0"/>
              </a:spcBef>
              <a:spcAft>
                <a:spcPts val="600"/>
              </a:spcAft>
            </a:pPr>
            <a:r>
              <a:rPr lang="en-US" altLang="en-US" dirty="0"/>
              <a:t>USDA </a:t>
            </a:r>
            <a:r>
              <a:rPr lang="en-US" altLang="en-US" dirty="0">
                <a:hlinkClick r:id="rId5"/>
              </a:rPr>
              <a:t>Summer Food Service Program</a:t>
            </a:r>
            <a:r>
              <a:rPr lang="en-US" altLang="en-US" dirty="0"/>
              <a:t>--Meals or Meal and Snack</a:t>
            </a:r>
          </a:p>
          <a:p>
            <a:pPr marL="0" indent="0">
              <a:spcBef>
                <a:spcPct val="0"/>
              </a:spcBef>
              <a:spcAft>
                <a:spcPts val="600"/>
              </a:spcAft>
              <a:buNone/>
            </a:pPr>
            <a:endParaRPr lang="en-US" altLang="en-US" dirty="0"/>
          </a:p>
          <a:p>
            <a:pPr>
              <a:spcBef>
                <a:spcPct val="0"/>
              </a:spcBef>
              <a:spcAft>
                <a:spcPts val="600"/>
              </a:spcAft>
            </a:pPr>
            <a:r>
              <a:rPr lang="en-US" altLang="en-US" dirty="0"/>
              <a:t>For schools/centers with Economically Disadvantaged rate of 50% or more, USDA provides reimbursement for 100% of students</a:t>
            </a:r>
          </a:p>
          <a:p>
            <a:pPr>
              <a:spcBef>
                <a:spcPct val="0"/>
              </a:spcBef>
              <a:spcAft>
                <a:spcPts val="600"/>
              </a:spcAft>
            </a:pPr>
            <a:endParaRPr lang="en-US" altLang="en-US" dirty="0"/>
          </a:p>
          <a:p>
            <a:pPr>
              <a:spcBef>
                <a:spcPct val="0"/>
              </a:spcBef>
              <a:spcAft>
                <a:spcPts val="600"/>
              </a:spcAft>
            </a:pPr>
            <a:r>
              <a:rPr lang="en-US" altLang="en-US" dirty="0"/>
              <a:t>DEED oversees these federal programs in Alaska</a:t>
            </a:r>
          </a:p>
          <a:p>
            <a:pPr>
              <a:spcBef>
                <a:spcPct val="0"/>
              </a:spcBef>
              <a:spcAft>
                <a:spcPts val="600"/>
              </a:spcAft>
            </a:pPr>
            <a:endParaRPr lang="en-US" altLang="en-US" dirty="0"/>
          </a:p>
          <a:p>
            <a:pPr>
              <a:spcBef>
                <a:spcPct val="0"/>
              </a:spcBef>
              <a:spcAft>
                <a:spcPts val="600"/>
              </a:spcAft>
            </a:pPr>
            <a:r>
              <a:rPr lang="en-US" altLang="en-US" dirty="0"/>
              <a:t>If don’t run USDA program, must find other funding source </a:t>
            </a:r>
          </a:p>
          <a:p>
            <a:pPr marL="0" indent="0">
              <a:spcBef>
                <a:spcPct val="0"/>
              </a:spcBef>
              <a:spcAft>
                <a:spcPts val="600"/>
              </a:spcAft>
              <a:buNone/>
            </a:pPr>
            <a:endParaRPr lang="en-US" altLang="en-US" dirty="0"/>
          </a:p>
          <a:p>
            <a:pPr>
              <a:spcBef>
                <a:spcPct val="0"/>
              </a:spcBef>
              <a:spcAft>
                <a:spcPts val="600"/>
              </a:spcAft>
            </a:pPr>
            <a:r>
              <a:rPr lang="en-US" altLang="en-US" dirty="0"/>
              <a:t>If fully operate a USDA program, may be able to use 21</a:t>
            </a:r>
            <a:r>
              <a:rPr lang="en-US" altLang="en-US" baseline="30000" dirty="0"/>
              <a:t>st</a:t>
            </a:r>
            <a:r>
              <a:rPr lang="en-US" altLang="en-US" dirty="0"/>
              <a:t> CCLC funds for any “gap” between running program and reimbursement rate</a:t>
            </a:r>
          </a:p>
          <a:p>
            <a:pPr>
              <a:spcBef>
                <a:spcPct val="0"/>
              </a:spcBef>
              <a:spcAft>
                <a:spcPts val="600"/>
              </a:spcAft>
            </a:pPr>
            <a:endParaRPr lang="en-US" altLang="en-US" dirty="0"/>
          </a:p>
          <a:p>
            <a:endParaRPr lang="en-US" dirty="0"/>
          </a:p>
        </p:txBody>
      </p:sp>
      <p:pic>
        <p:nvPicPr>
          <p:cNvPr id="2054" name="Picture 6" descr="usda logo png 10 free Cliparts | Download images on Clipground 2026">
            <a:extLst>
              <a:ext uri="{FF2B5EF4-FFF2-40B4-BE49-F238E27FC236}">
                <a16:creationId xmlns:a16="http://schemas.microsoft.com/office/drawing/2014/main" id="{715B7A8D-8721-0D73-65D9-F51827C9F0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7556" y="3581400"/>
            <a:ext cx="1250151" cy="80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397773"/>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64A159C9-2089-390D-A04A-94AAEB260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EF512-1C3A-60E7-A6E0-8542CD4E279A}"/>
              </a:ext>
            </a:extLst>
          </p:cNvPr>
          <p:cNvSpPr>
            <a:spLocks noGrp="1"/>
          </p:cNvSpPr>
          <p:nvPr>
            <p:ph type="title"/>
          </p:nvPr>
        </p:nvSpPr>
        <p:spPr/>
        <p:txBody>
          <a:bodyPr>
            <a:normAutofit/>
          </a:bodyPr>
          <a:lstStyle/>
          <a:p>
            <a:r>
              <a:rPr lang="en-US" altLang="en-US" dirty="0">
                <a:solidFill>
                  <a:schemeClr val="accent1"/>
                </a:solidFill>
              </a:rPr>
              <a:t>Safe transportation to and from program</a:t>
            </a:r>
          </a:p>
        </p:txBody>
      </p:sp>
      <p:sp>
        <p:nvSpPr>
          <p:cNvPr id="5" name="Content Placeholder 4">
            <a:extLst>
              <a:ext uri="{FF2B5EF4-FFF2-40B4-BE49-F238E27FC236}">
                <a16:creationId xmlns:a16="http://schemas.microsoft.com/office/drawing/2014/main" id="{D623C699-8420-0437-0C02-85A4AD7D0118}"/>
              </a:ext>
            </a:extLst>
          </p:cNvPr>
          <p:cNvSpPr>
            <a:spLocks noGrp="1"/>
          </p:cNvSpPr>
          <p:nvPr>
            <p:ph idx="1"/>
          </p:nvPr>
        </p:nvSpPr>
        <p:spPr/>
        <p:txBody>
          <a:bodyPr/>
          <a:lstStyle/>
          <a:p>
            <a:pPr lvl="1">
              <a:spcBef>
                <a:spcPct val="0"/>
              </a:spcBef>
              <a:spcAft>
                <a:spcPts val="600"/>
              </a:spcAft>
            </a:pPr>
            <a:r>
              <a:rPr lang="en-US" altLang="en-US" sz="2400" dirty="0"/>
              <a:t>Contract for bus</a:t>
            </a:r>
          </a:p>
          <a:p>
            <a:pPr lvl="1">
              <a:spcBef>
                <a:spcPct val="0"/>
              </a:spcBef>
              <a:spcAft>
                <a:spcPts val="600"/>
              </a:spcAft>
            </a:pPr>
            <a:r>
              <a:rPr lang="en-US" altLang="en-US" sz="2400" dirty="0"/>
              <a:t>Wages for driver of school vehicle</a:t>
            </a:r>
          </a:p>
          <a:p>
            <a:pPr lvl="1">
              <a:spcBef>
                <a:spcPct val="0"/>
              </a:spcBef>
              <a:spcAft>
                <a:spcPts val="600"/>
              </a:spcAft>
            </a:pPr>
            <a:r>
              <a:rPr lang="en-US" altLang="en-US" sz="2400" dirty="0"/>
              <a:t>Everyone safely walks</a:t>
            </a:r>
          </a:p>
          <a:p>
            <a:pPr marL="0" indent="0">
              <a:buNone/>
            </a:pPr>
            <a:endParaRPr lang="en-US" dirty="0"/>
          </a:p>
        </p:txBody>
      </p:sp>
      <p:pic>
        <p:nvPicPr>
          <p:cNvPr id="1026" name="Picture 2" descr="picture of yellow School Bus ">
            <a:extLst>
              <a:ext uri="{FF2B5EF4-FFF2-40B4-BE49-F238E27FC236}">
                <a16:creationId xmlns:a16="http://schemas.microsoft.com/office/drawing/2014/main" id="{88E4CFDE-70FC-C958-1102-7F1CC7EA6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5200"/>
            <a:ext cx="3629025"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86630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00EF1-5CBB-B021-B346-A53B572764D2}"/>
            </a:ext>
          </a:extLst>
        </p:cNvPr>
        <p:cNvGrpSpPr/>
        <p:nvPr/>
      </p:nvGrpSpPr>
      <p:grpSpPr>
        <a:xfrm>
          <a:off x="0" y="0"/>
          <a:ext cx="0" cy="0"/>
          <a:chOff x="0" y="0"/>
          <a:chExt cx="0" cy="0"/>
        </a:xfrm>
      </p:grpSpPr>
      <p:sp>
        <p:nvSpPr>
          <p:cNvPr id="20483" name="Title 2">
            <a:extLst>
              <a:ext uri="{FF2B5EF4-FFF2-40B4-BE49-F238E27FC236}">
                <a16:creationId xmlns:a16="http://schemas.microsoft.com/office/drawing/2014/main" id="{F6314A7C-ADBB-E10C-048B-B205E9F9FD25}"/>
              </a:ext>
            </a:extLst>
          </p:cNvPr>
          <p:cNvSpPr>
            <a:spLocks noGrp="1"/>
          </p:cNvSpPr>
          <p:nvPr>
            <p:ph type="title"/>
          </p:nvPr>
        </p:nvSpPr>
        <p:spPr/>
        <p:txBody>
          <a:bodyPr/>
          <a:lstStyle/>
          <a:p>
            <a:pPr eaLnBrk="1" hangingPunct="1"/>
            <a:r>
              <a:rPr lang="en-US" altLang="en-US" dirty="0">
                <a:solidFill>
                  <a:schemeClr val="accent1"/>
                </a:solidFill>
              </a:rPr>
              <a:t>Program Logistics</a:t>
            </a:r>
          </a:p>
        </p:txBody>
      </p:sp>
      <p:sp>
        <p:nvSpPr>
          <p:cNvPr id="4" name="Text Placeholder 3">
            <a:extLst>
              <a:ext uri="{FF2B5EF4-FFF2-40B4-BE49-F238E27FC236}">
                <a16:creationId xmlns:a16="http://schemas.microsoft.com/office/drawing/2014/main" id="{C4A70D30-9FA3-26C1-1FDD-B85457395C5D}"/>
              </a:ext>
            </a:extLst>
          </p:cNvPr>
          <p:cNvSpPr>
            <a:spLocks noGrp="1"/>
          </p:cNvSpPr>
          <p:nvPr>
            <p:ph type="body" idx="1"/>
          </p:nvPr>
        </p:nvSpPr>
        <p:spPr/>
        <p:txBody>
          <a:bodyPr/>
          <a:lstStyle/>
          <a:p>
            <a:pPr>
              <a:defRPr/>
            </a:pPr>
            <a:r>
              <a:rPr lang="en-US" dirty="0"/>
              <a:t>21</a:t>
            </a:r>
            <a:r>
              <a:rPr lang="en-US" baseline="30000" dirty="0"/>
              <a:t>st</a:t>
            </a:r>
            <a:r>
              <a:rPr lang="en-US" dirty="0"/>
              <a:t> Century </a:t>
            </a:r>
          </a:p>
          <a:p>
            <a:pPr>
              <a:defRPr/>
            </a:pPr>
            <a:r>
              <a:rPr lang="en-US" dirty="0"/>
              <a:t>Community Learning Centers Program</a:t>
            </a:r>
          </a:p>
        </p:txBody>
      </p:sp>
    </p:spTree>
    <p:extLst>
      <p:ext uri="{BB962C8B-B14F-4D97-AF65-F5344CB8AC3E}">
        <p14:creationId xmlns:p14="http://schemas.microsoft.com/office/powerpoint/2010/main" val="2589140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a:r>
              <a:rPr lang="en-US" altLang="en-US" dirty="0">
                <a:solidFill>
                  <a:schemeClr val="accent1"/>
                </a:solidFill>
              </a:rPr>
              <a:t>When is programming?</a:t>
            </a:r>
          </a:p>
        </p:txBody>
      </p:sp>
      <p:sp>
        <p:nvSpPr>
          <p:cNvPr id="3" name="Content Placeholder 2"/>
          <p:cNvSpPr>
            <a:spLocks noGrp="1"/>
          </p:cNvSpPr>
          <p:nvPr>
            <p:ph idx="1"/>
          </p:nvPr>
        </p:nvSpPr>
        <p:spPr>
          <a:xfrm>
            <a:off x="628650" y="1825625"/>
            <a:ext cx="5848350" cy="4351338"/>
          </a:xfrm>
        </p:spPr>
        <p:txBody>
          <a:bodyPr>
            <a:normAutofit fontScale="85000" lnSpcReduction="10000"/>
          </a:bodyPr>
          <a:lstStyle/>
          <a:p>
            <a:pPr marL="0" indent="0">
              <a:buNone/>
              <a:defRPr/>
            </a:pPr>
            <a:r>
              <a:rPr lang="en-US" b="1" dirty="0"/>
              <a:t>Required: Consistent programming during school year</a:t>
            </a:r>
          </a:p>
          <a:p>
            <a:pPr>
              <a:defRPr/>
            </a:pPr>
            <a:r>
              <a:rPr lang="en-US" sz="2100" dirty="0"/>
              <a:t>Typically 2 or 2.5 hours, 4 or 5 days per week</a:t>
            </a:r>
          </a:p>
          <a:p>
            <a:pPr lvl="1">
              <a:defRPr/>
            </a:pPr>
            <a:r>
              <a:rPr lang="en-US" sz="1700" dirty="0"/>
              <a:t>Right after school day </a:t>
            </a:r>
          </a:p>
          <a:p>
            <a:pPr lvl="1">
              <a:defRPr/>
            </a:pPr>
            <a:r>
              <a:rPr lang="en-US" sz="1700" dirty="0"/>
              <a:t>Before school </a:t>
            </a:r>
            <a:r>
              <a:rPr lang="en-US" sz="1800" dirty="0"/>
              <a:t>(typically only 30 - 60 minutes)</a:t>
            </a:r>
            <a:endParaRPr lang="en-US" sz="1700" dirty="0"/>
          </a:p>
          <a:p>
            <a:pPr lvl="1">
              <a:defRPr/>
            </a:pPr>
            <a:r>
              <a:rPr lang="en-US" sz="1700" dirty="0"/>
              <a:t>Evenings (for HS Students)</a:t>
            </a:r>
          </a:p>
          <a:p>
            <a:pPr>
              <a:defRPr/>
            </a:pPr>
            <a:r>
              <a:rPr lang="en-US" sz="2100" dirty="0"/>
              <a:t>Must offer at least 220 hours per center during school year</a:t>
            </a:r>
          </a:p>
          <a:p>
            <a:pPr>
              <a:defRPr/>
            </a:pPr>
            <a:endParaRPr lang="en-US" sz="2000" dirty="0"/>
          </a:p>
          <a:p>
            <a:pPr marL="0" indent="0">
              <a:buNone/>
              <a:defRPr/>
            </a:pPr>
            <a:r>
              <a:rPr lang="en-US" b="1" dirty="0"/>
              <a:t>Optional: Summer </a:t>
            </a:r>
          </a:p>
          <a:p>
            <a:pPr>
              <a:defRPr/>
            </a:pPr>
            <a:r>
              <a:rPr lang="en-US" sz="2100" dirty="0"/>
              <a:t>Typically half or full day, 4 or 5 days per week</a:t>
            </a:r>
          </a:p>
          <a:p>
            <a:pPr>
              <a:defRPr/>
            </a:pPr>
            <a:r>
              <a:rPr lang="en-US" sz="2100" dirty="0"/>
              <a:t>Must offer at least 90 hours per center if do summer</a:t>
            </a:r>
          </a:p>
          <a:p>
            <a:pPr marL="0" indent="0">
              <a:buNone/>
              <a:defRPr/>
            </a:pPr>
            <a:endParaRPr lang="en-US" dirty="0"/>
          </a:p>
          <a:p>
            <a:pPr marL="0" indent="0">
              <a:buNone/>
              <a:defRPr/>
            </a:pPr>
            <a:r>
              <a:rPr lang="en-US" b="1" dirty="0"/>
              <a:t>Additionally:</a:t>
            </a:r>
          </a:p>
          <a:p>
            <a:pPr>
              <a:defRPr/>
            </a:pPr>
            <a:r>
              <a:rPr lang="en-US" sz="2100" dirty="0"/>
              <a:t>Saturdays (particularly for parent involvement)</a:t>
            </a:r>
          </a:p>
          <a:p>
            <a:pPr>
              <a:defRPr/>
            </a:pPr>
            <a:r>
              <a:rPr lang="en-US" sz="2100" dirty="0"/>
              <a:t>Winter or spring break (typically full day, 5 days)</a:t>
            </a:r>
          </a:p>
          <a:p>
            <a:pPr marL="0" indent="0">
              <a:buFont typeface="Wingdings 2" panose="05020102010507070707" pitchFamily="18" charset="2"/>
              <a:buNone/>
              <a:defRPr/>
            </a:pPr>
            <a:endParaRPr lang="en-US" dirty="0"/>
          </a:p>
        </p:txBody>
      </p:sp>
      <p:pic>
        <p:nvPicPr>
          <p:cNvPr id="4" name="Picture 3" descr="a calendar">
            <a:extLst>
              <a:ext uri="{FF2B5EF4-FFF2-40B4-BE49-F238E27FC236}">
                <a16:creationId xmlns:a16="http://schemas.microsoft.com/office/drawing/2014/main" id="{114514DA-C7AC-C6D8-9DB8-CC447FBDB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0592" y="2514599"/>
            <a:ext cx="1821209" cy="2605089"/>
          </a:xfrm>
          <a:prstGeom prst="rect">
            <a:avLst/>
          </a:prstGeom>
        </p:spPr>
      </p:pic>
    </p:spTree>
    <p:extLst>
      <p:ext uri="{BB962C8B-B14F-4D97-AF65-F5344CB8AC3E}">
        <p14:creationId xmlns:p14="http://schemas.microsoft.com/office/powerpoint/2010/main" val="2813609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l"/>
            <a:r>
              <a:rPr lang="en-US" altLang="en-US" dirty="0">
                <a:solidFill>
                  <a:schemeClr val="accent1"/>
                </a:solidFill>
              </a:rPr>
              <a:t>Where are the “centers”?</a:t>
            </a:r>
          </a:p>
        </p:txBody>
      </p:sp>
      <p:sp>
        <p:nvSpPr>
          <p:cNvPr id="36867" name="Content Placeholder 2"/>
          <p:cNvSpPr>
            <a:spLocks noGrp="1"/>
          </p:cNvSpPr>
          <p:nvPr>
            <p:ph sz="half" idx="1"/>
          </p:nvPr>
        </p:nvSpPr>
        <p:spPr>
          <a:xfrm>
            <a:off x="628650" y="1828800"/>
            <a:ext cx="4191000" cy="3977640"/>
          </a:xfrm>
        </p:spPr>
        <p:txBody>
          <a:bodyPr>
            <a:normAutofit lnSpcReduction="10000"/>
          </a:bodyPr>
          <a:lstStyle/>
          <a:p>
            <a:pPr marL="0" indent="0">
              <a:buNone/>
            </a:pPr>
            <a:r>
              <a:rPr lang="en-US" altLang="en-US" b="1" dirty="0"/>
              <a:t>Safe </a:t>
            </a:r>
          </a:p>
          <a:p>
            <a:pPr lvl="1"/>
            <a:r>
              <a:rPr lang="en-US" altLang="en-US" dirty="0"/>
              <a:t>Current safety inspections</a:t>
            </a:r>
          </a:p>
          <a:p>
            <a:pPr marL="0" indent="0">
              <a:buNone/>
            </a:pPr>
            <a:r>
              <a:rPr lang="en-US" altLang="en-US" b="1" dirty="0"/>
              <a:t>Accessible </a:t>
            </a:r>
          </a:p>
          <a:p>
            <a:pPr lvl="1"/>
            <a:r>
              <a:rPr lang="en-US" altLang="en-US" dirty="0"/>
              <a:t>ADA compliant</a:t>
            </a:r>
          </a:p>
          <a:p>
            <a:pPr lvl="1"/>
            <a:r>
              <a:rPr lang="en-US" altLang="en-US" dirty="0"/>
              <a:t>Site not a barrier to transportation</a:t>
            </a:r>
            <a:endParaRPr lang="en-US" altLang="en-US" b="1" dirty="0"/>
          </a:p>
          <a:p>
            <a:pPr marL="0" indent="0">
              <a:buNone/>
            </a:pPr>
            <a:r>
              <a:rPr lang="en-US" altLang="en-US" b="1" dirty="0"/>
              <a:t>Convenient </a:t>
            </a:r>
          </a:p>
          <a:p>
            <a:pPr lvl="1"/>
            <a:r>
              <a:rPr lang="en-US" altLang="en-US" dirty="0"/>
              <a:t>Students</a:t>
            </a:r>
          </a:p>
          <a:p>
            <a:pPr lvl="1"/>
            <a:r>
              <a:rPr lang="en-US" altLang="en-US" dirty="0"/>
              <a:t>Staff</a:t>
            </a:r>
          </a:p>
          <a:p>
            <a:pPr lvl="1"/>
            <a:r>
              <a:rPr lang="en-US" altLang="en-US" dirty="0"/>
              <a:t>Families</a:t>
            </a:r>
          </a:p>
          <a:p>
            <a:pPr marL="0" indent="0">
              <a:buNone/>
            </a:pPr>
            <a:r>
              <a:rPr lang="en-US" altLang="en-US" b="1" dirty="0"/>
              <a:t>Economical</a:t>
            </a:r>
          </a:p>
          <a:p>
            <a:pPr>
              <a:buFont typeface="Courier New" panose="02070309020205020404" pitchFamily="49" charset="0"/>
              <a:buChar char="o"/>
            </a:pPr>
            <a:endParaRPr lang="en-US" altLang="en-US" dirty="0"/>
          </a:p>
          <a:p>
            <a:endParaRPr lang="en-US" altLang="en-US" dirty="0"/>
          </a:p>
          <a:p>
            <a:endParaRPr lang="en-US" altLang="en-US" dirty="0"/>
          </a:p>
          <a:p>
            <a:endParaRPr lang="en-US" altLang="en-US" dirty="0"/>
          </a:p>
        </p:txBody>
      </p:sp>
      <p:sp>
        <p:nvSpPr>
          <p:cNvPr id="2" name="Content Placeholder 1"/>
          <p:cNvSpPr>
            <a:spLocks noGrp="1"/>
          </p:cNvSpPr>
          <p:nvPr>
            <p:ph sz="half" idx="2"/>
          </p:nvPr>
        </p:nvSpPr>
        <p:spPr>
          <a:xfrm>
            <a:off x="5181600" y="2209800"/>
            <a:ext cx="3649218" cy="533400"/>
          </a:xfrm>
        </p:spPr>
        <p:txBody>
          <a:bodyPr>
            <a:normAutofit lnSpcReduction="10000"/>
          </a:bodyPr>
          <a:lstStyle/>
          <a:p>
            <a:pPr marL="0" indent="0" algn="ctr">
              <a:buNone/>
            </a:pPr>
            <a:r>
              <a:rPr lang="en-US" b="1" dirty="0"/>
              <a:t>= School Buildings</a:t>
            </a:r>
          </a:p>
        </p:txBody>
      </p:sp>
      <p:pic>
        <p:nvPicPr>
          <p:cNvPr id="4" name="Picture 3" descr="A classroom with desks and chairs&#10;&#10;">
            <a:extLst>
              <a:ext uri="{FF2B5EF4-FFF2-40B4-BE49-F238E27FC236}">
                <a16:creationId xmlns:a16="http://schemas.microsoft.com/office/drawing/2014/main" id="{8CAFAC17-DD2B-8387-4E4A-11AE1657C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480" y="3124200"/>
            <a:ext cx="4022258" cy="2267449"/>
          </a:xfrm>
          <a:prstGeom prst="rect">
            <a:avLst/>
          </a:prstGeom>
        </p:spPr>
      </p:pic>
    </p:spTree>
    <p:extLst>
      <p:ext uri="{BB962C8B-B14F-4D97-AF65-F5344CB8AC3E}">
        <p14:creationId xmlns:p14="http://schemas.microsoft.com/office/powerpoint/2010/main" val="1150902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12F8-810E-B8CC-E824-9443B78CCB20}"/>
              </a:ext>
            </a:extLst>
          </p:cNvPr>
          <p:cNvSpPr>
            <a:spLocks noGrp="1"/>
          </p:cNvSpPr>
          <p:nvPr>
            <p:ph type="title"/>
          </p:nvPr>
        </p:nvSpPr>
        <p:spPr/>
        <p:txBody>
          <a:bodyPr/>
          <a:lstStyle/>
          <a:p>
            <a:r>
              <a:rPr lang="en-US" dirty="0">
                <a:solidFill>
                  <a:schemeClr val="accent1"/>
                </a:solidFill>
              </a:rPr>
              <a:t>Mission, Vision, and Purpose</a:t>
            </a:r>
          </a:p>
        </p:txBody>
      </p:sp>
      <p:graphicFrame>
        <p:nvGraphicFramePr>
          <p:cNvPr id="9" name="Table 9" descr="Table discussing mission, vision, and purpose of DEED.">
            <a:extLst>
              <a:ext uri="{FF2B5EF4-FFF2-40B4-BE49-F238E27FC236}">
                <a16:creationId xmlns:a16="http://schemas.microsoft.com/office/drawing/2014/main" id="{380E3E2F-B802-42AD-FD6F-0930561703C2}"/>
              </a:ext>
            </a:extLst>
          </p:cNvPr>
          <p:cNvGraphicFramePr>
            <a:graphicFrameLocks noGrp="1"/>
          </p:cNvGraphicFramePr>
          <p:nvPr>
            <p:ph idx="1"/>
          </p:nvPr>
        </p:nvGraphicFramePr>
        <p:xfrm>
          <a:off x="628650" y="2226469"/>
          <a:ext cx="7886697" cy="3164682"/>
        </p:xfrm>
        <a:graphic>
          <a:graphicData uri="http://schemas.openxmlformats.org/drawingml/2006/table">
            <a:tbl>
              <a:tblPr firstRow="1" bandRow="1">
                <a:tableStyleId>{74C1A8A3-306A-4EB7-A6B1-4F7E0EB9C5D6}</a:tableStyleId>
              </a:tblPr>
              <a:tblGrid>
                <a:gridCol w="2628899">
                  <a:extLst>
                    <a:ext uri="{9D8B030D-6E8A-4147-A177-3AD203B41FA5}">
                      <a16:colId xmlns:a16="http://schemas.microsoft.com/office/drawing/2014/main" val="4242840514"/>
                    </a:ext>
                  </a:extLst>
                </a:gridCol>
                <a:gridCol w="2628899">
                  <a:extLst>
                    <a:ext uri="{9D8B030D-6E8A-4147-A177-3AD203B41FA5}">
                      <a16:colId xmlns:a16="http://schemas.microsoft.com/office/drawing/2014/main" val="141826594"/>
                    </a:ext>
                  </a:extLst>
                </a:gridCol>
                <a:gridCol w="2628899">
                  <a:extLst>
                    <a:ext uri="{9D8B030D-6E8A-4147-A177-3AD203B41FA5}">
                      <a16:colId xmlns:a16="http://schemas.microsoft.com/office/drawing/2014/main" val="2107024853"/>
                    </a:ext>
                  </a:extLst>
                </a:gridCol>
              </a:tblGrid>
              <a:tr h="543442">
                <a:tc>
                  <a:txBody>
                    <a:bodyPr/>
                    <a:lstStyle/>
                    <a:p>
                      <a:pPr algn="ctr"/>
                      <a:r>
                        <a:rPr lang="en-US" sz="2400" dirty="0"/>
                        <a:t>Mission</a:t>
                      </a:r>
                    </a:p>
                  </a:txBody>
                  <a:tcPr marL="68580" marR="68580" marT="34290" marB="34290">
                    <a:solidFill>
                      <a:srgbClr val="194A6B"/>
                    </a:solidFill>
                  </a:tcPr>
                </a:tc>
                <a:tc>
                  <a:txBody>
                    <a:bodyPr/>
                    <a:lstStyle/>
                    <a:p>
                      <a:pPr algn="ctr"/>
                      <a:r>
                        <a:rPr lang="en-US" sz="2400" dirty="0"/>
                        <a:t>Vision</a:t>
                      </a:r>
                    </a:p>
                  </a:txBody>
                  <a:tcPr marL="68580" marR="68580" marT="34290" marB="34290">
                    <a:solidFill>
                      <a:srgbClr val="194A6B"/>
                    </a:solidFill>
                  </a:tcPr>
                </a:tc>
                <a:tc>
                  <a:txBody>
                    <a:bodyPr/>
                    <a:lstStyle/>
                    <a:p>
                      <a:pPr algn="ctr"/>
                      <a:r>
                        <a:rPr lang="en-US" sz="2400" dirty="0"/>
                        <a:t>Purpose</a:t>
                      </a:r>
                    </a:p>
                  </a:txBody>
                  <a:tcPr marL="68580" marR="68580" marT="34290" marB="34290">
                    <a:solidFill>
                      <a:srgbClr val="194A6B"/>
                    </a:solidFill>
                  </a:tcPr>
                </a:tc>
                <a:extLst>
                  <a:ext uri="{0D108BD9-81ED-4DB2-BD59-A6C34878D82A}">
                    <a16:rowId xmlns:a16="http://schemas.microsoft.com/office/drawing/2014/main" val="3204501105"/>
                  </a:ext>
                </a:extLst>
              </a:tr>
              <a:tr h="2621240">
                <a:tc>
                  <a:txBody>
                    <a:bodyPr/>
                    <a:lstStyle/>
                    <a:p>
                      <a:r>
                        <a:rPr lang="en-US" sz="1500" dirty="0"/>
                        <a:t>An excellent education for every student every day. </a:t>
                      </a:r>
                    </a:p>
                  </a:txBody>
                  <a:tcPr marL="68580" marR="68580" marT="34290" marB="34290"/>
                </a:tc>
                <a:tc>
                  <a:txBody>
                    <a:bodyPr/>
                    <a:lstStyle/>
                    <a:p>
                      <a:r>
                        <a:rPr lang="en-US" sz="1500" dirty="0"/>
                        <a:t>All students will succeed in their education and work, shape worthwhile and satisfying lives for themselves, exemplify the best values of society, and be effective in improving the character and quality of the world about them.</a:t>
                      </a:r>
                    </a:p>
                    <a:p>
                      <a:r>
                        <a:rPr lang="en-US" sz="1400" dirty="0"/>
                        <a:t>- Alaska Statute 14.03.015</a:t>
                      </a:r>
                    </a:p>
                  </a:txBody>
                  <a:tcPr marL="68580" marR="68580" marT="34290" marB="34290"/>
                </a:tc>
                <a:tc>
                  <a:txBody>
                    <a:bodyPr/>
                    <a:lstStyle/>
                    <a:p>
                      <a:r>
                        <a:rPr lang="en-US" sz="1500" dirty="0"/>
                        <a:t>DEED exists to provide </a:t>
                      </a:r>
                      <a:r>
                        <a:rPr lang="en-US" sz="1500" b="1" dirty="0"/>
                        <a:t>information</a:t>
                      </a:r>
                      <a:r>
                        <a:rPr lang="en-US" sz="1500" dirty="0"/>
                        <a:t>, </a:t>
                      </a:r>
                      <a:r>
                        <a:rPr lang="en-US" sz="1500" b="1" dirty="0"/>
                        <a:t>resources</a:t>
                      </a:r>
                      <a:r>
                        <a:rPr lang="en-US" sz="1500" dirty="0"/>
                        <a:t>, and </a:t>
                      </a:r>
                      <a:r>
                        <a:rPr lang="en-US" sz="1500" b="1" dirty="0"/>
                        <a:t>leadership</a:t>
                      </a:r>
                      <a:r>
                        <a:rPr lang="en-US" sz="1500" dirty="0"/>
                        <a:t> to support an excellent education for every student every day. </a:t>
                      </a:r>
                    </a:p>
                  </a:txBody>
                  <a:tcPr marL="68580" marR="68580" marT="34290" marB="34290"/>
                </a:tc>
                <a:extLst>
                  <a:ext uri="{0D108BD9-81ED-4DB2-BD59-A6C34878D82A}">
                    <a16:rowId xmlns:a16="http://schemas.microsoft.com/office/drawing/2014/main" val="179677926"/>
                  </a:ext>
                </a:extLst>
              </a:tr>
            </a:tbl>
          </a:graphicData>
        </a:graphic>
      </p:graphicFrame>
    </p:spTree>
    <p:extLst>
      <p:ext uri="{BB962C8B-B14F-4D97-AF65-F5344CB8AC3E}">
        <p14:creationId xmlns:p14="http://schemas.microsoft.com/office/powerpoint/2010/main" val="141204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Who are the staff?</a:t>
            </a:r>
            <a:endParaRPr lang="en-US" dirty="0"/>
          </a:p>
        </p:txBody>
      </p:sp>
      <p:sp>
        <p:nvSpPr>
          <p:cNvPr id="3" name="Content Placeholder 2"/>
          <p:cNvSpPr>
            <a:spLocks noGrp="1"/>
          </p:cNvSpPr>
          <p:nvPr>
            <p:ph sz="half" idx="1"/>
          </p:nvPr>
        </p:nvSpPr>
        <p:spPr>
          <a:xfrm>
            <a:off x="659130" y="1828800"/>
            <a:ext cx="5029200" cy="4419600"/>
          </a:xfrm>
        </p:spPr>
        <p:txBody>
          <a:bodyPr>
            <a:normAutofit fontScale="40000" lnSpcReduction="20000"/>
          </a:bodyPr>
          <a:lstStyle/>
          <a:p>
            <a:pPr marL="0" indent="0">
              <a:spcBef>
                <a:spcPct val="0"/>
              </a:spcBef>
              <a:buNone/>
            </a:pPr>
            <a:r>
              <a:rPr lang="en-US" altLang="en-US" sz="4500" b="1" dirty="0"/>
              <a:t>Administrative:</a:t>
            </a:r>
          </a:p>
          <a:p>
            <a:pPr>
              <a:spcBef>
                <a:spcPct val="0"/>
              </a:spcBef>
              <a:spcAft>
                <a:spcPts val="1200"/>
              </a:spcAft>
            </a:pPr>
            <a:r>
              <a:rPr lang="en-US" altLang="en-US" sz="4500" dirty="0"/>
              <a:t>Program Director (.25 to 1.0 FTE)</a:t>
            </a:r>
          </a:p>
          <a:p>
            <a:pPr>
              <a:spcBef>
                <a:spcPct val="0"/>
              </a:spcBef>
              <a:spcAft>
                <a:spcPts val="1200"/>
              </a:spcAft>
            </a:pPr>
            <a:r>
              <a:rPr lang="en-US" altLang="en-US" sz="4500" dirty="0"/>
              <a:t>Site Coordinator (.5 to 1.0 FTE)</a:t>
            </a:r>
          </a:p>
          <a:p>
            <a:pPr>
              <a:spcBef>
                <a:spcPct val="0"/>
              </a:spcBef>
              <a:spcAft>
                <a:spcPts val="1200"/>
              </a:spcAft>
            </a:pPr>
            <a:r>
              <a:rPr lang="en-US" altLang="en-US" sz="4500" dirty="0"/>
              <a:t>Teacher in Charge/ Lead Staff (15 hours per week)</a:t>
            </a:r>
            <a:endParaRPr lang="en-US" altLang="en-US" sz="4500" b="1" dirty="0"/>
          </a:p>
          <a:p>
            <a:pPr marL="0" indent="0">
              <a:spcBef>
                <a:spcPts val="1200"/>
              </a:spcBef>
              <a:buNone/>
            </a:pPr>
            <a:r>
              <a:rPr lang="en-US" altLang="en-US" sz="4500" b="1" dirty="0"/>
              <a:t>Instructional:</a:t>
            </a:r>
          </a:p>
          <a:p>
            <a:pPr>
              <a:spcBef>
                <a:spcPct val="0"/>
              </a:spcBef>
              <a:spcAft>
                <a:spcPts val="1200"/>
              </a:spcAft>
            </a:pPr>
            <a:r>
              <a:rPr lang="en-US" altLang="en-US" sz="4500" dirty="0"/>
              <a:t>Teachers on extra duty stipend</a:t>
            </a:r>
          </a:p>
          <a:p>
            <a:pPr>
              <a:spcBef>
                <a:spcPct val="0"/>
              </a:spcBef>
              <a:spcAft>
                <a:spcPts val="1200"/>
              </a:spcAft>
            </a:pPr>
            <a:r>
              <a:rPr lang="en-US" altLang="en-US" sz="4500" dirty="0"/>
              <a:t>Paraprofessionals on hourly wage</a:t>
            </a:r>
          </a:p>
          <a:p>
            <a:pPr>
              <a:spcBef>
                <a:spcPct val="0"/>
              </a:spcBef>
              <a:spcAft>
                <a:spcPts val="1200"/>
              </a:spcAft>
            </a:pPr>
            <a:r>
              <a:rPr lang="en-US" altLang="en-US" sz="4500" dirty="0"/>
              <a:t>In-kind staff from school or community partners</a:t>
            </a:r>
          </a:p>
          <a:p>
            <a:pPr>
              <a:spcBef>
                <a:spcPct val="0"/>
              </a:spcBef>
              <a:spcAft>
                <a:spcPts val="1200"/>
              </a:spcAft>
            </a:pPr>
            <a:r>
              <a:rPr lang="en-US" altLang="en-US" sz="4500" dirty="0"/>
              <a:t>Contracted from local non-profits and for-profits</a:t>
            </a:r>
          </a:p>
          <a:p>
            <a:pPr>
              <a:spcBef>
                <a:spcPct val="0"/>
              </a:spcBef>
              <a:spcAft>
                <a:spcPts val="1200"/>
              </a:spcAft>
            </a:pPr>
            <a:r>
              <a:rPr lang="en-US" altLang="en-US" sz="4500" dirty="0"/>
              <a:t>High school students earning wage or HS Credit</a:t>
            </a:r>
          </a:p>
          <a:p>
            <a:pPr>
              <a:spcBef>
                <a:spcPct val="0"/>
              </a:spcBef>
              <a:spcAft>
                <a:spcPts val="1200"/>
              </a:spcAft>
            </a:pPr>
            <a:r>
              <a:rPr lang="en-US" altLang="en-US" sz="4500" dirty="0"/>
              <a:t>Volunteers, including AmeriCorps</a:t>
            </a:r>
          </a:p>
          <a:p>
            <a:pPr>
              <a:spcBef>
                <a:spcPct val="0"/>
              </a:spcBef>
              <a:spcAft>
                <a:spcPts val="600"/>
              </a:spcAft>
            </a:pPr>
            <a:endParaRPr lang="en-US" altLang="en-US" sz="4500" dirty="0"/>
          </a:p>
          <a:p>
            <a:pPr marL="0" indent="0">
              <a:spcBef>
                <a:spcPct val="0"/>
              </a:spcBef>
              <a:spcAft>
                <a:spcPts val="600"/>
              </a:spcAft>
              <a:buNone/>
            </a:pPr>
            <a:r>
              <a:rPr lang="en-US" altLang="en-US" sz="4500" b="1" dirty="0"/>
              <a:t>See pages 11-12 in the RFA</a:t>
            </a:r>
          </a:p>
          <a:p>
            <a:endParaRPr lang="en-US" dirty="0"/>
          </a:p>
        </p:txBody>
      </p:sp>
      <p:pic>
        <p:nvPicPr>
          <p:cNvPr id="5" name="Content Placeholder 2" descr="kids garden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88330" y="2514600"/>
            <a:ext cx="3309191" cy="2309239"/>
          </a:xfrm>
        </p:spPr>
      </p:pic>
    </p:spTree>
    <p:extLst>
      <p:ext uri="{BB962C8B-B14F-4D97-AF65-F5344CB8AC3E}">
        <p14:creationId xmlns:p14="http://schemas.microsoft.com/office/powerpoint/2010/main" val="288640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31B2-AB68-E9F5-BEF9-80E3430137F7}"/>
              </a:ext>
            </a:extLst>
          </p:cNvPr>
          <p:cNvSpPr>
            <a:spLocks noGrp="1"/>
          </p:cNvSpPr>
          <p:nvPr>
            <p:ph type="title"/>
          </p:nvPr>
        </p:nvSpPr>
        <p:spPr/>
        <p:txBody>
          <a:bodyPr/>
          <a:lstStyle/>
          <a:p>
            <a:r>
              <a:rPr lang="en-US" altLang="en-US" dirty="0">
                <a:solidFill>
                  <a:schemeClr val="accent1"/>
                </a:solidFill>
              </a:rPr>
              <a:t>Effective management structures</a:t>
            </a:r>
            <a:endParaRPr lang="en-US" dirty="0">
              <a:solidFill>
                <a:schemeClr val="accent1"/>
              </a:solidFill>
            </a:endParaRPr>
          </a:p>
        </p:txBody>
      </p:sp>
      <p:sp>
        <p:nvSpPr>
          <p:cNvPr id="3" name="Content Placeholder 2">
            <a:extLst>
              <a:ext uri="{FF2B5EF4-FFF2-40B4-BE49-F238E27FC236}">
                <a16:creationId xmlns:a16="http://schemas.microsoft.com/office/drawing/2014/main" id="{5AD86C8B-F06B-3849-A06D-0E6D5408E152}"/>
              </a:ext>
            </a:extLst>
          </p:cNvPr>
          <p:cNvSpPr>
            <a:spLocks noGrp="1"/>
          </p:cNvSpPr>
          <p:nvPr>
            <p:ph sz="half" idx="1"/>
          </p:nvPr>
        </p:nvSpPr>
        <p:spPr>
          <a:xfrm>
            <a:off x="628650" y="1825625"/>
            <a:ext cx="7448550" cy="4351338"/>
          </a:xfrm>
        </p:spPr>
        <p:txBody>
          <a:bodyPr>
            <a:normAutofit/>
          </a:bodyPr>
          <a:lstStyle/>
          <a:p>
            <a:r>
              <a:rPr lang="en-US" dirty="0"/>
              <a:t>1.0 Director, 5 X .75 Site Coordinators, 5 large sites</a:t>
            </a:r>
          </a:p>
          <a:p>
            <a:endParaRPr lang="en-US" dirty="0"/>
          </a:p>
          <a:p>
            <a:r>
              <a:rPr lang="en-US" dirty="0"/>
              <a:t>0.5 Director, 4 x 1.0 Site Coordinators, 4 large sites</a:t>
            </a:r>
          </a:p>
          <a:p>
            <a:endParaRPr lang="en-US" dirty="0"/>
          </a:p>
          <a:p>
            <a:r>
              <a:rPr lang="en-US" dirty="0"/>
              <a:t>1.0 Director, 4 X  0.5 Site Coordinators, 4 medium sites</a:t>
            </a:r>
          </a:p>
          <a:p>
            <a:endParaRPr lang="en-US" dirty="0"/>
          </a:p>
          <a:p>
            <a:r>
              <a:rPr lang="en-US" dirty="0"/>
              <a:t>.25 Director, 1 x 1.0 Program Coordinator, 4 Teachers in Charge, 4 small sites</a:t>
            </a:r>
          </a:p>
          <a:p>
            <a:endParaRPr lang="en-US" dirty="0"/>
          </a:p>
          <a:p>
            <a:r>
              <a:rPr lang="en-US" dirty="0"/>
              <a:t>1.0 Director/Site Coordinator, 1 medium site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63990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2BF75-1C59-F9C2-7B27-ADA6D3849D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FDA89-C055-25A9-4781-EDA837A54ABB}"/>
              </a:ext>
            </a:extLst>
          </p:cNvPr>
          <p:cNvSpPr>
            <a:spLocks noGrp="1"/>
          </p:cNvSpPr>
          <p:nvPr>
            <p:ph type="title"/>
          </p:nvPr>
        </p:nvSpPr>
        <p:spPr/>
        <p:txBody>
          <a:bodyPr/>
          <a:lstStyle/>
          <a:p>
            <a:r>
              <a:rPr lang="en-US" altLang="en-US" dirty="0">
                <a:solidFill>
                  <a:schemeClr val="accent1"/>
                </a:solidFill>
              </a:rPr>
              <a:t>What are effective program schedules?</a:t>
            </a:r>
            <a:endParaRPr lang="en-US" dirty="0">
              <a:solidFill>
                <a:schemeClr val="accent1"/>
              </a:solidFill>
            </a:endParaRPr>
          </a:p>
        </p:txBody>
      </p:sp>
      <p:sp>
        <p:nvSpPr>
          <p:cNvPr id="3" name="Content Placeholder 2">
            <a:extLst>
              <a:ext uri="{FF2B5EF4-FFF2-40B4-BE49-F238E27FC236}">
                <a16:creationId xmlns:a16="http://schemas.microsoft.com/office/drawing/2014/main" id="{6299BB88-23EB-D4D6-35A6-348A886F39CE}"/>
              </a:ext>
            </a:extLst>
          </p:cNvPr>
          <p:cNvSpPr>
            <a:spLocks noGrp="1"/>
          </p:cNvSpPr>
          <p:nvPr>
            <p:ph idx="1"/>
          </p:nvPr>
        </p:nvSpPr>
        <p:spPr>
          <a:xfrm>
            <a:off x="628650" y="1825625"/>
            <a:ext cx="8058150" cy="4351338"/>
          </a:xfrm>
        </p:spPr>
        <p:txBody>
          <a:bodyPr>
            <a:normAutofit fontScale="85000" lnSpcReduction="20000"/>
          </a:bodyPr>
          <a:lstStyle/>
          <a:p>
            <a:pPr>
              <a:spcBef>
                <a:spcPct val="0"/>
              </a:spcBef>
              <a:spcAft>
                <a:spcPts val="1200"/>
              </a:spcAft>
            </a:pPr>
            <a:r>
              <a:rPr lang="en-US" altLang="en-US" b="1" dirty="0"/>
              <a:t>Variety of classes and choice </a:t>
            </a:r>
            <a:r>
              <a:rPr lang="en-US" altLang="en-US" dirty="0"/>
              <a:t>that attract voluntary participation and meet student needs and match staff skills</a:t>
            </a:r>
          </a:p>
          <a:p>
            <a:pPr>
              <a:spcBef>
                <a:spcPct val="0"/>
              </a:spcBef>
              <a:spcAft>
                <a:spcPts val="1200"/>
              </a:spcAft>
            </a:pPr>
            <a:r>
              <a:rPr lang="en-US" altLang="en-US" b="1" dirty="0"/>
              <a:t>Sustained units </a:t>
            </a:r>
            <a:r>
              <a:rPr lang="en-US" altLang="en-US" dirty="0"/>
              <a:t>(not one-offs) that allow students to progress</a:t>
            </a:r>
          </a:p>
          <a:p>
            <a:pPr>
              <a:spcBef>
                <a:spcPct val="0"/>
              </a:spcBef>
              <a:spcAft>
                <a:spcPts val="1200"/>
              </a:spcAft>
            </a:pPr>
            <a:r>
              <a:rPr lang="en-US" altLang="en-US" b="1" dirty="0"/>
              <a:t>Participation in different types of programming</a:t>
            </a:r>
            <a:r>
              <a:rPr lang="en-US" altLang="en-US" dirty="0"/>
              <a:t> (e.g. academic and enrichment and SEL) is allowed/encouraged/required</a:t>
            </a:r>
          </a:p>
          <a:p>
            <a:pPr>
              <a:spcBef>
                <a:spcPct val="0"/>
              </a:spcBef>
              <a:spcAft>
                <a:spcPts val="1200"/>
              </a:spcAft>
            </a:pPr>
            <a:r>
              <a:rPr lang="en-US" altLang="en-US" b="1" dirty="0"/>
              <a:t>“Veggies” shouldn’t have to compete with “dessert”</a:t>
            </a:r>
            <a:endParaRPr lang="en-US" altLang="en-US" dirty="0"/>
          </a:p>
          <a:p>
            <a:pPr>
              <a:spcBef>
                <a:spcPct val="0"/>
              </a:spcBef>
              <a:spcAft>
                <a:spcPts val="1200"/>
              </a:spcAft>
              <a:defRPr/>
            </a:pPr>
            <a:r>
              <a:rPr kumimoji="0" lang="en-US" altLang="en-US" b="1" i="0" u="none" strike="noStrike" kern="1200" cap="none" spc="0" normalizeH="0" baseline="0" noProof="0" dirty="0">
                <a:ln>
                  <a:noFill/>
                </a:ln>
                <a:solidFill>
                  <a:prstClr val="black"/>
                </a:solidFill>
                <a:effectLst/>
                <a:uLnTx/>
                <a:uFillTx/>
                <a:latin typeface="Calibri" panose="020F0502020204030204"/>
                <a:ea typeface="+mn-ea"/>
                <a:cs typeface="+mn-cs"/>
              </a:rPr>
              <a:t>Small class sizes </a:t>
            </a:r>
            <a:r>
              <a:rPr kumimoji="0" lang="en-US" altLang="en-US" i="0" u="none" strike="noStrike" kern="1200" cap="none" spc="0" normalizeH="0" baseline="0" noProof="0" dirty="0">
                <a:ln>
                  <a:noFill/>
                </a:ln>
                <a:solidFill>
                  <a:prstClr val="black"/>
                </a:solidFill>
                <a:effectLst/>
                <a:uLnTx/>
                <a:uFillTx/>
                <a:latin typeface="Calibri" panose="020F0502020204030204"/>
                <a:ea typeface="+mn-ea"/>
                <a:cs typeface="+mn-cs"/>
              </a:rPr>
              <a:t>that </a:t>
            </a:r>
            <a:r>
              <a:rPr kumimoji="0" lang="en-US" altLang="en-US" b="0" i="0" u="none" strike="noStrike" kern="1200" cap="none" spc="0" normalizeH="0" baseline="0" noProof="0" dirty="0">
                <a:ln>
                  <a:noFill/>
                </a:ln>
                <a:solidFill>
                  <a:prstClr val="black"/>
                </a:solidFill>
                <a:effectLst/>
                <a:uLnTx/>
                <a:uFillTx/>
                <a:latin typeface="Calibri" panose="020F0502020204030204"/>
                <a:ea typeface="+mn-ea"/>
                <a:cs typeface="+mn-cs"/>
              </a:rPr>
              <a:t>allow for more 1 on 1, student leadership, relationship building, staff who can’t manage 30 students</a:t>
            </a:r>
          </a:p>
          <a:p>
            <a:pPr>
              <a:spcBef>
                <a:spcPct val="0"/>
              </a:spcBef>
              <a:spcAft>
                <a:spcPts val="1200"/>
              </a:spcAft>
              <a:defRPr/>
            </a:pPr>
            <a:r>
              <a:rPr lang="en-US" altLang="en-US" b="1" dirty="0">
                <a:solidFill>
                  <a:prstClr val="black"/>
                </a:solidFill>
              </a:rPr>
              <a:t>One- or two-day commitment per week</a:t>
            </a:r>
            <a:r>
              <a:rPr lang="en-US" altLang="en-US" dirty="0">
                <a:solidFill>
                  <a:prstClr val="black"/>
                </a:solidFill>
              </a:rPr>
              <a:t> from instructional staff allowable</a:t>
            </a:r>
          </a:p>
          <a:p>
            <a:pPr>
              <a:spcBef>
                <a:spcPct val="0"/>
              </a:spcBef>
              <a:spcAft>
                <a:spcPts val="1200"/>
              </a:spcAft>
              <a:defRPr/>
            </a:pPr>
            <a:r>
              <a:rPr lang="en-US" altLang="en-US" b="1" dirty="0">
                <a:solidFill>
                  <a:prstClr val="black"/>
                </a:solidFill>
              </a:rPr>
              <a:t>One “super” or “club” day </a:t>
            </a:r>
            <a:r>
              <a:rPr lang="en-US" altLang="en-US" dirty="0">
                <a:solidFill>
                  <a:prstClr val="black"/>
                </a:solidFill>
              </a:rPr>
              <a:t>different from other days</a:t>
            </a:r>
            <a:endParaRPr kumimoji="0" lang="en-US" alt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a:spcBef>
                <a:spcPct val="0"/>
              </a:spcBef>
              <a:spcAft>
                <a:spcPts val="1200"/>
              </a:spcAft>
              <a:defRPr/>
            </a:pPr>
            <a:r>
              <a:rPr lang="en-US" altLang="en-US" b="1" dirty="0">
                <a:solidFill>
                  <a:prstClr val="black"/>
                </a:solidFill>
                <a:latin typeface="Calibri" panose="020F0502020204030204"/>
              </a:rPr>
              <a:t>Ability to earn high school credit </a:t>
            </a:r>
            <a:r>
              <a:rPr lang="en-US" altLang="en-US" dirty="0">
                <a:solidFill>
                  <a:prstClr val="black"/>
                </a:solidFill>
                <a:latin typeface="Calibri" panose="020F0502020204030204"/>
              </a:rPr>
              <a:t>or employer- or industry-recognized credential</a:t>
            </a:r>
          </a:p>
          <a:p>
            <a:pPr>
              <a:spcBef>
                <a:spcPct val="0"/>
              </a:spcBef>
              <a:spcAft>
                <a:spcPts val="1200"/>
              </a:spcAft>
              <a:defRPr/>
            </a:pPr>
            <a:r>
              <a:rPr lang="en-US" altLang="en-US" b="1" dirty="0">
                <a:solidFill>
                  <a:prstClr val="black"/>
                </a:solidFill>
                <a:latin typeface="Calibri" panose="020F0502020204030204"/>
              </a:rPr>
              <a:t>Coordinated with other popular programming </a:t>
            </a:r>
            <a:r>
              <a:rPr lang="en-US" altLang="en-US" dirty="0">
                <a:solidFill>
                  <a:prstClr val="black"/>
                </a:solidFill>
                <a:latin typeface="Calibri" panose="020F0502020204030204"/>
              </a:rPr>
              <a:t>instead of competing</a:t>
            </a:r>
          </a:p>
          <a:p>
            <a:pPr marL="342900" marR="0" lvl="1" indent="0" algn="l" defTabSz="685800" rtl="0" eaLnBrk="1" fontAlgn="auto" latinLnBrk="0" hangingPunct="1">
              <a:lnSpc>
                <a:spcPct val="90000"/>
              </a:lnSpc>
              <a:spcBef>
                <a:spcPct val="0"/>
              </a:spcBef>
              <a:spcAft>
                <a:spcPts val="600"/>
              </a:spcAft>
              <a:buClrTx/>
              <a:buSzTx/>
              <a:buNone/>
              <a:tabLst/>
              <a:defRPr/>
            </a:pPr>
            <a:endParaRPr kumimoji="0" lang="en-US" alt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ct val="0"/>
              </a:spcBef>
              <a:spcAft>
                <a:spcPts val="600"/>
              </a:spcAft>
            </a:pPr>
            <a:endParaRPr lang="en-US" altLang="en-US" sz="3100" b="1"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76889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E03E0-7AE2-2499-BB96-C1D2798E8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A7080-B588-BED0-5BB1-49FDB561EFB6}"/>
              </a:ext>
            </a:extLst>
          </p:cNvPr>
          <p:cNvSpPr>
            <a:spLocks noGrp="1"/>
          </p:cNvSpPr>
          <p:nvPr>
            <p:ph type="title"/>
          </p:nvPr>
        </p:nvSpPr>
        <p:spPr/>
        <p:txBody>
          <a:bodyPr/>
          <a:lstStyle/>
          <a:p>
            <a:r>
              <a:rPr lang="en-US" altLang="en-US" dirty="0">
                <a:solidFill>
                  <a:schemeClr val="accent1"/>
                </a:solidFill>
              </a:rPr>
              <a:t>What are effective program analogies?</a:t>
            </a:r>
            <a:endParaRPr lang="en-US" dirty="0">
              <a:solidFill>
                <a:schemeClr val="accent1"/>
              </a:solidFill>
            </a:endParaRPr>
          </a:p>
        </p:txBody>
      </p:sp>
      <p:sp>
        <p:nvSpPr>
          <p:cNvPr id="11" name="Text Placeholder 10">
            <a:extLst>
              <a:ext uri="{FF2B5EF4-FFF2-40B4-BE49-F238E27FC236}">
                <a16:creationId xmlns:a16="http://schemas.microsoft.com/office/drawing/2014/main" id="{1798EE33-C2D4-DFBE-570C-B14A58A1EDB2}"/>
              </a:ext>
            </a:extLst>
          </p:cNvPr>
          <p:cNvSpPr>
            <a:spLocks noGrp="1"/>
          </p:cNvSpPr>
          <p:nvPr>
            <p:ph type="body" idx="1"/>
          </p:nvPr>
        </p:nvSpPr>
        <p:spPr>
          <a:xfrm>
            <a:off x="703660" y="1663424"/>
            <a:ext cx="3868340" cy="452437"/>
          </a:xfrm>
        </p:spPr>
        <p:txBody>
          <a:bodyPr>
            <a:normAutofit/>
          </a:bodyPr>
          <a:lstStyle/>
          <a:p>
            <a:r>
              <a:rPr lang="en-US" sz="2400" dirty="0"/>
              <a:t>Less Effective</a:t>
            </a:r>
          </a:p>
        </p:txBody>
      </p:sp>
      <p:pic>
        <p:nvPicPr>
          <p:cNvPr id="10" name="Picture 9" descr="Salad Bar with many ingredient choices">
            <a:extLst>
              <a:ext uri="{FF2B5EF4-FFF2-40B4-BE49-F238E27FC236}">
                <a16:creationId xmlns:a16="http://schemas.microsoft.com/office/drawing/2014/main" id="{F2599786-EFCE-4AFE-1899-2312CB86EFD1}"/>
              </a:ext>
            </a:extLst>
          </p:cNvPr>
          <p:cNvPicPr>
            <a:picLocks noChangeAspect="1"/>
          </p:cNvPicPr>
          <p:nvPr/>
        </p:nvPicPr>
        <p:blipFill>
          <a:blip r:embed="rId2"/>
          <a:stretch>
            <a:fillRect/>
          </a:stretch>
        </p:blipFill>
        <p:spPr>
          <a:xfrm>
            <a:off x="801887" y="2356577"/>
            <a:ext cx="2867025" cy="1699650"/>
          </a:xfrm>
          <a:prstGeom prst="rect">
            <a:avLst/>
          </a:prstGeom>
        </p:spPr>
      </p:pic>
      <p:pic>
        <p:nvPicPr>
          <p:cNvPr id="9" name="Picture 8" descr="A one-pot pasta dish dish with noodles, chicken, veggies and white sauce all mixed together">
            <a:extLst>
              <a:ext uri="{FF2B5EF4-FFF2-40B4-BE49-F238E27FC236}">
                <a16:creationId xmlns:a16="http://schemas.microsoft.com/office/drawing/2014/main" id="{CD87D9D5-E8CC-6D18-6300-73D940CF280E}"/>
              </a:ext>
            </a:extLst>
          </p:cNvPr>
          <p:cNvPicPr>
            <a:picLocks noChangeAspect="1"/>
          </p:cNvPicPr>
          <p:nvPr/>
        </p:nvPicPr>
        <p:blipFill>
          <a:blip r:embed="rId3"/>
          <a:stretch>
            <a:fillRect/>
          </a:stretch>
        </p:blipFill>
        <p:spPr>
          <a:xfrm>
            <a:off x="801887" y="4453761"/>
            <a:ext cx="2896026" cy="1629015"/>
          </a:xfrm>
          <a:prstGeom prst="rect">
            <a:avLst/>
          </a:prstGeom>
        </p:spPr>
      </p:pic>
      <p:sp>
        <p:nvSpPr>
          <p:cNvPr id="12" name="Text Placeholder 11">
            <a:extLst>
              <a:ext uri="{FF2B5EF4-FFF2-40B4-BE49-F238E27FC236}">
                <a16:creationId xmlns:a16="http://schemas.microsoft.com/office/drawing/2014/main" id="{118E73D2-4895-8DD1-6053-3F01F42EE5EE}"/>
              </a:ext>
            </a:extLst>
          </p:cNvPr>
          <p:cNvSpPr>
            <a:spLocks noGrp="1"/>
          </p:cNvSpPr>
          <p:nvPr>
            <p:ph type="body" sz="quarter" idx="3"/>
          </p:nvPr>
        </p:nvSpPr>
        <p:spPr>
          <a:xfrm>
            <a:off x="4629150" y="1681163"/>
            <a:ext cx="3887391" cy="416960"/>
          </a:xfrm>
        </p:spPr>
        <p:txBody>
          <a:bodyPr>
            <a:noAutofit/>
          </a:bodyPr>
          <a:lstStyle/>
          <a:p>
            <a:r>
              <a:rPr lang="en-US" sz="2400" dirty="0"/>
              <a:t>More Effective</a:t>
            </a:r>
          </a:p>
        </p:txBody>
      </p:sp>
      <p:pic>
        <p:nvPicPr>
          <p:cNvPr id="3074" name="Picture 2" descr="School lunch tray with 4 or 5 distinct meal items">
            <a:extLst>
              <a:ext uri="{FF2B5EF4-FFF2-40B4-BE49-F238E27FC236}">
                <a16:creationId xmlns:a16="http://schemas.microsoft.com/office/drawing/2014/main" id="{0A660918-A6FA-337C-E2A1-C902F68D9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477" y="2261467"/>
            <a:ext cx="2896026" cy="16251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unch menu with 3 course meal.  I option for salad, 3 choices for entree, and 1 dessert option">
            <a:extLst>
              <a:ext uri="{FF2B5EF4-FFF2-40B4-BE49-F238E27FC236}">
                <a16:creationId xmlns:a16="http://schemas.microsoft.com/office/drawing/2014/main" id="{004113C1-F987-9FBF-51EF-C00987CA7AD2}"/>
              </a:ext>
            </a:extLst>
          </p:cNvPr>
          <p:cNvPicPr>
            <a:picLocks noChangeAspect="1"/>
          </p:cNvPicPr>
          <p:nvPr/>
        </p:nvPicPr>
        <p:blipFill>
          <a:blip r:embed="rId5"/>
          <a:srcRect l="21271" t="13870" r="20737" b="13264"/>
          <a:stretch>
            <a:fillRect/>
          </a:stretch>
        </p:blipFill>
        <p:spPr>
          <a:xfrm>
            <a:off x="4652477" y="4023570"/>
            <a:ext cx="1981200" cy="2489398"/>
          </a:xfrm>
          <a:prstGeom prst="rect">
            <a:avLst/>
          </a:prstGeom>
        </p:spPr>
      </p:pic>
    </p:spTree>
    <p:extLst>
      <p:ext uri="{BB962C8B-B14F-4D97-AF65-F5344CB8AC3E}">
        <p14:creationId xmlns:p14="http://schemas.microsoft.com/office/powerpoint/2010/main" val="2210040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C6817-0CE1-61EA-38CD-1BE440AC86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08B47-64D4-3816-3A8C-BBDCA2E0F4D2}"/>
              </a:ext>
            </a:extLst>
          </p:cNvPr>
          <p:cNvSpPr>
            <a:spLocks noGrp="1"/>
          </p:cNvSpPr>
          <p:nvPr>
            <p:ph type="title"/>
          </p:nvPr>
        </p:nvSpPr>
        <p:spPr/>
        <p:txBody>
          <a:bodyPr/>
          <a:lstStyle/>
          <a:p>
            <a:r>
              <a:rPr lang="en-US" altLang="en-US" dirty="0">
                <a:solidFill>
                  <a:schemeClr val="accent1"/>
                </a:solidFill>
              </a:rPr>
              <a:t>Example elementary schedule</a:t>
            </a:r>
            <a:endParaRPr lang="en-US" dirty="0">
              <a:solidFill>
                <a:schemeClr val="accent1"/>
              </a:solidFill>
            </a:endParaRPr>
          </a:p>
        </p:txBody>
      </p:sp>
      <p:sp>
        <p:nvSpPr>
          <p:cNvPr id="3" name="Content Placeholder 2">
            <a:extLst>
              <a:ext uri="{FF2B5EF4-FFF2-40B4-BE49-F238E27FC236}">
                <a16:creationId xmlns:a16="http://schemas.microsoft.com/office/drawing/2014/main" id="{84339F3F-A664-6280-8423-723FBE397DED}"/>
              </a:ext>
              <a:ext uri="{C183D7F6-B498-43B3-948B-1728B52AA6E4}">
                <adec:decorative xmlns:adec="http://schemas.microsoft.com/office/drawing/2017/decorative" val="1"/>
              </a:ext>
            </a:extLst>
          </p:cNvPr>
          <p:cNvSpPr>
            <a:spLocks noGrp="1"/>
          </p:cNvSpPr>
          <p:nvPr>
            <p:ph idx="1"/>
          </p:nvPr>
        </p:nvSpPr>
        <p:spPr>
          <a:xfrm>
            <a:off x="628650" y="1825625"/>
            <a:ext cx="8058150" cy="4351338"/>
          </a:xfrm>
        </p:spPr>
        <p:txBody>
          <a:bodyPr>
            <a:normAutofit/>
          </a:bodyPr>
          <a:lstStyle/>
          <a:p>
            <a:pPr marL="342900" marR="0" lvl="1" indent="0" algn="l" defTabSz="685800" rtl="0" eaLnBrk="1" fontAlgn="auto" latinLnBrk="0" hangingPunct="1">
              <a:lnSpc>
                <a:spcPct val="90000"/>
              </a:lnSpc>
              <a:spcBef>
                <a:spcPct val="0"/>
              </a:spcBef>
              <a:spcAft>
                <a:spcPts val="600"/>
              </a:spcAft>
              <a:buClrTx/>
              <a:buSzTx/>
              <a:buNone/>
              <a:tabLst/>
              <a:defRPr/>
            </a:pPr>
            <a:endParaRPr kumimoji="0" lang="en-US" alt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ct val="0"/>
              </a:spcBef>
              <a:spcAft>
                <a:spcPts val="600"/>
              </a:spcAft>
            </a:pPr>
            <a:endParaRPr lang="en-US" altLang="en-US" sz="3100" b="1" dirty="0"/>
          </a:p>
          <a:p>
            <a:endParaRPr lang="en-US" dirty="0"/>
          </a:p>
          <a:p>
            <a:endParaRPr lang="en-US" dirty="0"/>
          </a:p>
          <a:p>
            <a:endParaRPr lang="en-US" dirty="0"/>
          </a:p>
          <a:p>
            <a:endParaRPr lang="en-US" dirty="0"/>
          </a:p>
          <a:p>
            <a:endParaRPr lang="en-US" dirty="0"/>
          </a:p>
        </p:txBody>
      </p:sp>
      <p:pic>
        <p:nvPicPr>
          <p:cNvPr id="6" name="Picture 5" descr="An example of an elementary schedule">
            <a:extLst>
              <a:ext uri="{FF2B5EF4-FFF2-40B4-BE49-F238E27FC236}">
                <a16:creationId xmlns:a16="http://schemas.microsoft.com/office/drawing/2014/main" id="{E8083EA5-43F7-3119-AE0F-DD14B1610423}"/>
              </a:ext>
            </a:extLst>
          </p:cNvPr>
          <p:cNvPicPr>
            <a:picLocks noChangeAspect="1"/>
          </p:cNvPicPr>
          <p:nvPr/>
        </p:nvPicPr>
        <p:blipFill>
          <a:blip r:embed="rId2"/>
          <a:stretch>
            <a:fillRect/>
          </a:stretch>
        </p:blipFill>
        <p:spPr>
          <a:xfrm>
            <a:off x="1914525" y="1724836"/>
            <a:ext cx="5314950" cy="4683584"/>
          </a:xfrm>
          <a:prstGeom prst="rect">
            <a:avLst/>
          </a:prstGeom>
        </p:spPr>
      </p:pic>
    </p:spTree>
    <p:extLst>
      <p:ext uri="{BB962C8B-B14F-4D97-AF65-F5344CB8AC3E}">
        <p14:creationId xmlns:p14="http://schemas.microsoft.com/office/powerpoint/2010/main" val="110767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1C5B5-C6E0-1148-1C19-0C06FCF04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48218-96B1-BF64-5BBD-622925549B53}"/>
              </a:ext>
            </a:extLst>
          </p:cNvPr>
          <p:cNvSpPr>
            <a:spLocks noGrp="1"/>
          </p:cNvSpPr>
          <p:nvPr>
            <p:ph type="title"/>
          </p:nvPr>
        </p:nvSpPr>
        <p:spPr/>
        <p:txBody>
          <a:bodyPr/>
          <a:lstStyle/>
          <a:p>
            <a:r>
              <a:rPr lang="en-US" altLang="en-US" dirty="0">
                <a:solidFill>
                  <a:schemeClr val="accent1"/>
                </a:solidFill>
              </a:rPr>
              <a:t>Example middle school schedule</a:t>
            </a:r>
            <a:endParaRPr lang="en-US" dirty="0">
              <a:solidFill>
                <a:schemeClr val="accent1"/>
              </a:solidFill>
            </a:endParaRPr>
          </a:p>
        </p:txBody>
      </p:sp>
      <p:sp>
        <p:nvSpPr>
          <p:cNvPr id="3" name="Content Placeholder 2">
            <a:extLst>
              <a:ext uri="{FF2B5EF4-FFF2-40B4-BE49-F238E27FC236}">
                <a16:creationId xmlns:a16="http://schemas.microsoft.com/office/drawing/2014/main" id="{590B9367-C77C-F589-1DAA-8DEC34D30886}"/>
              </a:ext>
              <a:ext uri="{C183D7F6-B498-43B3-948B-1728B52AA6E4}">
                <adec:decorative xmlns:adec="http://schemas.microsoft.com/office/drawing/2017/decorative" val="1"/>
              </a:ext>
            </a:extLst>
          </p:cNvPr>
          <p:cNvSpPr>
            <a:spLocks noGrp="1"/>
          </p:cNvSpPr>
          <p:nvPr>
            <p:ph idx="1"/>
          </p:nvPr>
        </p:nvSpPr>
        <p:spPr>
          <a:xfrm>
            <a:off x="628650" y="1825625"/>
            <a:ext cx="8058150" cy="4351338"/>
          </a:xfrm>
        </p:spPr>
        <p:txBody>
          <a:bodyPr>
            <a:normAutofit/>
          </a:bodyPr>
          <a:lstStyle/>
          <a:p>
            <a:pPr marL="342900" marR="0" lvl="1" indent="0" algn="l" defTabSz="685800" rtl="0" eaLnBrk="1" fontAlgn="auto" latinLnBrk="0" hangingPunct="1">
              <a:lnSpc>
                <a:spcPct val="90000"/>
              </a:lnSpc>
              <a:spcBef>
                <a:spcPct val="0"/>
              </a:spcBef>
              <a:spcAft>
                <a:spcPts val="600"/>
              </a:spcAft>
              <a:buClrTx/>
              <a:buSzTx/>
              <a:buNone/>
              <a:tabLst/>
              <a:defRPr/>
            </a:pPr>
            <a:endParaRPr kumimoji="0" lang="en-US" alt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ct val="0"/>
              </a:spcBef>
              <a:spcAft>
                <a:spcPts val="600"/>
              </a:spcAft>
            </a:pPr>
            <a:endParaRPr lang="en-US" altLang="en-US" sz="3100" b="1" dirty="0"/>
          </a:p>
          <a:p>
            <a:endParaRPr lang="en-US" dirty="0"/>
          </a:p>
          <a:p>
            <a:endParaRPr lang="en-US" dirty="0"/>
          </a:p>
          <a:p>
            <a:endParaRPr lang="en-US" dirty="0"/>
          </a:p>
          <a:p>
            <a:endParaRPr lang="en-US" dirty="0"/>
          </a:p>
          <a:p>
            <a:endParaRPr lang="en-US" dirty="0"/>
          </a:p>
        </p:txBody>
      </p:sp>
      <p:pic>
        <p:nvPicPr>
          <p:cNvPr id="7" name="Picture 6" descr="An example of a Middle School Schedule">
            <a:extLst>
              <a:ext uri="{FF2B5EF4-FFF2-40B4-BE49-F238E27FC236}">
                <a16:creationId xmlns:a16="http://schemas.microsoft.com/office/drawing/2014/main" id="{472ED720-A4C1-40D7-1CFA-CBE86472E3BD}"/>
              </a:ext>
            </a:extLst>
          </p:cNvPr>
          <p:cNvPicPr>
            <a:picLocks noChangeAspect="1"/>
          </p:cNvPicPr>
          <p:nvPr/>
        </p:nvPicPr>
        <p:blipFill>
          <a:blip r:embed="rId2"/>
          <a:stretch>
            <a:fillRect/>
          </a:stretch>
        </p:blipFill>
        <p:spPr>
          <a:xfrm>
            <a:off x="787687" y="1943894"/>
            <a:ext cx="7568625" cy="4114800"/>
          </a:xfrm>
          <a:prstGeom prst="rect">
            <a:avLst/>
          </a:prstGeom>
        </p:spPr>
      </p:pic>
    </p:spTree>
    <p:extLst>
      <p:ext uri="{BB962C8B-B14F-4D97-AF65-F5344CB8AC3E}">
        <p14:creationId xmlns:p14="http://schemas.microsoft.com/office/powerpoint/2010/main" val="3279032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FB344-7369-69FD-3AD6-55A3C62B1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076A6-235F-8464-2B3C-27A40B9BF603}"/>
              </a:ext>
            </a:extLst>
          </p:cNvPr>
          <p:cNvSpPr>
            <a:spLocks noGrp="1"/>
          </p:cNvSpPr>
          <p:nvPr>
            <p:ph type="title"/>
          </p:nvPr>
        </p:nvSpPr>
        <p:spPr/>
        <p:txBody>
          <a:bodyPr/>
          <a:lstStyle/>
          <a:p>
            <a:r>
              <a:rPr lang="en-US" altLang="en-US" dirty="0">
                <a:solidFill>
                  <a:schemeClr val="accent1"/>
                </a:solidFill>
              </a:rPr>
              <a:t>Example high school schedule</a:t>
            </a:r>
            <a:endParaRPr lang="en-US" dirty="0">
              <a:solidFill>
                <a:schemeClr val="accent1"/>
              </a:solidFill>
            </a:endParaRPr>
          </a:p>
        </p:txBody>
      </p:sp>
      <p:sp>
        <p:nvSpPr>
          <p:cNvPr id="3" name="Content Placeholder 2">
            <a:extLst>
              <a:ext uri="{FF2B5EF4-FFF2-40B4-BE49-F238E27FC236}">
                <a16:creationId xmlns:a16="http://schemas.microsoft.com/office/drawing/2014/main" id="{463D12B2-8998-3FB4-91F2-68AA406EBD02}"/>
              </a:ext>
              <a:ext uri="{C183D7F6-B498-43B3-948B-1728B52AA6E4}">
                <adec:decorative xmlns:adec="http://schemas.microsoft.com/office/drawing/2017/decorative" val="1"/>
              </a:ext>
            </a:extLst>
          </p:cNvPr>
          <p:cNvSpPr>
            <a:spLocks noGrp="1"/>
          </p:cNvSpPr>
          <p:nvPr>
            <p:ph idx="1"/>
          </p:nvPr>
        </p:nvSpPr>
        <p:spPr>
          <a:xfrm>
            <a:off x="628650" y="1825625"/>
            <a:ext cx="8058150" cy="4351338"/>
          </a:xfrm>
        </p:spPr>
        <p:txBody>
          <a:bodyPr>
            <a:normAutofit/>
          </a:bodyPr>
          <a:lstStyle/>
          <a:p>
            <a:pPr marL="342900" marR="0" lvl="1" indent="0" algn="l" defTabSz="685800" rtl="0" eaLnBrk="1" fontAlgn="auto" latinLnBrk="0" hangingPunct="1">
              <a:lnSpc>
                <a:spcPct val="90000"/>
              </a:lnSpc>
              <a:spcBef>
                <a:spcPct val="0"/>
              </a:spcBef>
              <a:spcAft>
                <a:spcPts val="600"/>
              </a:spcAft>
              <a:buClrTx/>
              <a:buSzTx/>
              <a:buNone/>
              <a:tabLst/>
              <a:defRPr/>
            </a:pPr>
            <a:endParaRPr kumimoji="0" lang="en-US" alt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ct val="0"/>
              </a:spcBef>
              <a:spcAft>
                <a:spcPts val="600"/>
              </a:spcAft>
            </a:pPr>
            <a:endParaRPr lang="en-US" altLang="en-US" sz="3100" b="1" dirty="0"/>
          </a:p>
          <a:p>
            <a:endParaRPr lang="en-US" dirty="0"/>
          </a:p>
          <a:p>
            <a:endParaRPr lang="en-US" dirty="0"/>
          </a:p>
          <a:p>
            <a:endParaRPr lang="en-US" dirty="0"/>
          </a:p>
          <a:p>
            <a:endParaRPr lang="en-US" dirty="0"/>
          </a:p>
          <a:p>
            <a:endParaRPr lang="en-US" dirty="0"/>
          </a:p>
        </p:txBody>
      </p:sp>
      <p:pic>
        <p:nvPicPr>
          <p:cNvPr id="5" name="Picture 4" descr="An example of a HS schedule">
            <a:extLst>
              <a:ext uri="{FF2B5EF4-FFF2-40B4-BE49-F238E27FC236}">
                <a16:creationId xmlns:a16="http://schemas.microsoft.com/office/drawing/2014/main" id="{1A236834-6C19-BCE1-1D61-FAF7CB510BEF}"/>
              </a:ext>
            </a:extLst>
          </p:cNvPr>
          <p:cNvPicPr>
            <a:picLocks noChangeAspect="1"/>
          </p:cNvPicPr>
          <p:nvPr/>
        </p:nvPicPr>
        <p:blipFill>
          <a:blip r:embed="rId2"/>
          <a:stretch>
            <a:fillRect/>
          </a:stretch>
        </p:blipFill>
        <p:spPr>
          <a:xfrm>
            <a:off x="466726" y="2057400"/>
            <a:ext cx="8202968" cy="2743200"/>
          </a:xfrm>
          <a:prstGeom prst="rect">
            <a:avLst/>
          </a:prstGeom>
        </p:spPr>
      </p:pic>
    </p:spTree>
    <p:extLst>
      <p:ext uri="{BB962C8B-B14F-4D97-AF65-F5344CB8AC3E}">
        <p14:creationId xmlns:p14="http://schemas.microsoft.com/office/powerpoint/2010/main" val="1431498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B2889-0174-D2FF-77EE-930332E5EF64}"/>
            </a:ext>
          </a:extLst>
        </p:cNvPr>
        <p:cNvGrpSpPr/>
        <p:nvPr/>
      </p:nvGrpSpPr>
      <p:grpSpPr>
        <a:xfrm>
          <a:off x="0" y="0"/>
          <a:ext cx="0" cy="0"/>
          <a:chOff x="0" y="0"/>
          <a:chExt cx="0" cy="0"/>
        </a:xfrm>
      </p:grpSpPr>
      <p:sp>
        <p:nvSpPr>
          <p:cNvPr id="26626" name="Title 1">
            <a:extLst>
              <a:ext uri="{FF2B5EF4-FFF2-40B4-BE49-F238E27FC236}">
                <a16:creationId xmlns:a16="http://schemas.microsoft.com/office/drawing/2014/main" id="{FF6A38BC-0AA2-CAA8-1379-1087CA9429E8}"/>
              </a:ext>
            </a:extLst>
          </p:cNvPr>
          <p:cNvSpPr>
            <a:spLocks noGrp="1"/>
          </p:cNvSpPr>
          <p:nvPr>
            <p:ph type="title"/>
          </p:nvPr>
        </p:nvSpPr>
        <p:spPr/>
        <p:txBody>
          <a:bodyPr/>
          <a:lstStyle/>
          <a:p>
            <a:pPr algn="l"/>
            <a:r>
              <a:rPr lang="en-US" altLang="en-US" dirty="0">
                <a:solidFill>
                  <a:schemeClr val="accent1"/>
                </a:solidFill>
              </a:rPr>
              <a:t>Additional features of 21</a:t>
            </a:r>
            <a:r>
              <a:rPr lang="en-US" altLang="en-US" baseline="30000" dirty="0">
                <a:solidFill>
                  <a:schemeClr val="accent1"/>
                </a:solidFill>
              </a:rPr>
              <a:t>st</a:t>
            </a:r>
            <a:r>
              <a:rPr lang="en-US" altLang="en-US" dirty="0">
                <a:solidFill>
                  <a:schemeClr val="accent1"/>
                </a:solidFill>
              </a:rPr>
              <a:t> CCLC programs</a:t>
            </a:r>
          </a:p>
        </p:txBody>
      </p:sp>
      <p:sp>
        <p:nvSpPr>
          <p:cNvPr id="26627" name="Content Placeholder 4">
            <a:extLst>
              <a:ext uri="{FF2B5EF4-FFF2-40B4-BE49-F238E27FC236}">
                <a16:creationId xmlns:a16="http://schemas.microsoft.com/office/drawing/2014/main" id="{9834B727-40D8-D2AF-C8E2-B190BBF352BC}"/>
              </a:ext>
            </a:extLst>
          </p:cNvPr>
          <p:cNvSpPr>
            <a:spLocks noGrp="1"/>
          </p:cNvSpPr>
          <p:nvPr>
            <p:ph sz="half" idx="1"/>
          </p:nvPr>
        </p:nvSpPr>
        <p:spPr>
          <a:xfrm>
            <a:off x="628650" y="1828800"/>
            <a:ext cx="7524750" cy="4343400"/>
          </a:xfrm>
        </p:spPr>
        <p:txBody>
          <a:bodyPr>
            <a:normAutofit fontScale="70000" lnSpcReduction="20000"/>
          </a:bodyPr>
          <a:lstStyle/>
          <a:p>
            <a:pPr marL="342900" lvl="1" indent="0">
              <a:spcBef>
                <a:spcPct val="0"/>
              </a:spcBef>
              <a:spcAft>
                <a:spcPts val="600"/>
              </a:spcAft>
              <a:buNone/>
            </a:pPr>
            <a:endParaRPr lang="en-US" altLang="en-US" sz="1700" b="1" dirty="0"/>
          </a:p>
          <a:p>
            <a:pPr marL="0" indent="0">
              <a:spcBef>
                <a:spcPct val="0"/>
              </a:spcBef>
              <a:spcAft>
                <a:spcPts val="600"/>
              </a:spcAft>
              <a:buNone/>
            </a:pPr>
            <a:r>
              <a:rPr lang="en-US" altLang="en-US" sz="3100" b="1" dirty="0"/>
              <a:t>Regular attendees</a:t>
            </a:r>
          </a:p>
          <a:p>
            <a:pPr lvl="1">
              <a:spcBef>
                <a:spcPct val="0"/>
              </a:spcBef>
              <a:spcAft>
                <a:spcPts val="600"/>
              </a:spcAft>
            </a:pPr>
            <a:r>
              <a:rPr lang="en-US" altLang="en-US" dirty="0"/>
              <a:t>All program participants must be enrolled in program</a:t>
            </a:r>
          </a:p>
          <a:p>
            <a:pPr lvl="1">
              <a:spcBef>
                <a:spcPct val="0"/>
              </a:spcBef>
              <a:spcAft>
                <a:spcPts val="600"/>
              </a:spcAft>
            </a:pPr>
            <a:r>
              <a:rPr lang="en-US" altLang="en-US" dirty="0"/>
              <a:t>Must attend at least 75 hours to be counted as regular attendee</a:t>
            </a:r>
          </a:p>
          <a:p>
            <a:pPr lvl="1">
              <a:spcBef>
                <a:spcPct val="0"/>
              </a:spcBef>
              <a:spcAft>
                <a:spcPts val="600"/>
              </a:spcAft>
            </a:pPr>
            <a:r>
              <a:rPr lang="en-US" altLang="en-US" dirty="0"/>
              <a:t>Target Cost and reasonable funding based on regular attendees</a:t>
            </a:r>
          </a:p>
          <a:p>
            <a:pPr lvl="1">
              <a:spcBef>
                <a:spcPct val="0"/>
              </a:spcBef>
              <a:spcAft>
                <a:spcPts val="600"/>
              </a:spcAft>
            </a:pPr>
            <a:r>
              <a:rPr lang="en-US" altLang="en-US" dirty="0"/>
              <a:t>See page 22-23 in RFA</a:t>
            </a:r>
          </a:p>
          <a:p>
            <a:pPr marL="0" indent="0">
              <a:spcBef>
                <a:spcPct val="0"/>
              </a:spcBef>
              <a:spcAft>
                <a:spcPts val="600"/>
              </a:spcAft>
              <a:buNone/>
            </a:pPr>
            <a:endParaRPr lang="en-US" altLang="en-US" dirty="0"/>
          </a:p>
          <a:p>
            <a:pPr marL="0" indent="0">
              <a:spcBef>
                <a:spcPct val="0"/>
              </a:spcBef>
              <a:spcAft>
                <a:spcPts val="600"/>
              </a:spcAft>
              <a:buNone/>
            </a:pPr>
            <a:r>
              <a:rPr lang="en-US" altLang="en-US" sz="3100" b="1" dirty="0"/>
              <a:t>Coordination</a:t>
            </a:r>
          </a:p>
          <a:p>
            <a:pPr lvl="1">
              <a:spcBef>
                <a:spcPct val="0"/>
              </a:spcBef>
              <a:spcAft>
                <a:spcPts val="600"/>
              </a:spcAft>
            </a:pPr>
            <a:r>
              <a:rPr lang="en-US" altLang="en-US" dirty="0"/>
              <a:t>With pre-existing and concurrent programs</a:t>
            </a:r>
          </a:p>
          <a:p>
            <a:pPr lvl="1">
              <a:spcBef>
                <a:spcPct val="0"/>
              </a:spcBef>
              <a:spcAft>
                <a:spcPts val="600"/>
              </a:spcAft>
            </a:pPr>
            <a:r>
              <a:rPr lang="en-US" altLang="en-US" dirty="0"/>
              <a:t>With other federal, state, and local funds</a:t>
            </a:r>
          </a:p>
          <a:p>
            <a:pPr lvl="1">
              <a:spcBef>
                <a:spcPct val="0"/>
              </a:spcBef>
              <a:spcAft>
                <a:spcPts val="600"/>
              </a:spcAft>
            </a:pPr>
            <a:r>
              <a:rPr lang="en-US" altLang="en-US" dirty="0"/>
              <a:t>With regular school day</a:t>
            </a:r>
          </a:p>
          <a:p>
            <a:pPr lvl="1">
              <a:spcBef>
                <a:spcPct val="0"/>
              </a:spcBef>
              <a:spcAft>
                <a:spcPts val="600"/>
              </a:spcAft>
            </a:pPr>
            <a:endParaRPr lang="en-US" altLang="en-US" sz="1700" dirty="0"/>
          </a:p>
          <a:p>
            <a:pPr marL="0" indent="0">
              <a:spcBef>
                <a:spcPct val="0"/>
              </a:spcBef>
              <a:spcAft>
                <a:spcPts val="600"/>
              </a:spcAft>
              <a:buNone/>
            </a:pPr>
            <a:r>
              <a:rPr lang="en-US" altLang="en-US" sz="3100" b="1" dirty="0"/>
              <a:t>Evaluation process</a:t>
            </a:r>
          </a:p>
          <a:p>
            <a:pPr lvl="1">
              <a:spcBef>
                <a:spcPct val="0"/>
              </a:spcBef>
              <a:spcAft>
                <a:spcPts val="600"/>
              </a:spcAft>
            </a:pPr>
            <a:r>
              <a:rPr lang="en-US" altLang="en-US" dirty="0"/>
              <a:t>Data</a:t>
            </a:r>
          </a:p>
          <a:p>
            <a:pPr lvl="1">
              <a:spcBef>
                <a:spcPct val="0"/>
              </a:spcBef>
              <a:spcAft>
                <a:spcPts val="600"/>
              </a:spcAft>
            </a:pPr>
            <a:r>
              <a:rPr lang="en-US" altLang="en-US" dirty="0"/>
              <a:t>External observation</a:t>
            </a:r>
          </a:p>
          <a:p>
            <a:pPr lvl="1">
              <a:spcBef>
                <a:spcPct val="0"/>
              </a:spcBef>
              <a:spcAft>
                <a:spcPts val="600"/>
              </a:spcAft>
            </a:pPr>
            <a:r>
              <a:rPr lang="en-US" altLang="en-US" dirty="0"/>
              <a:t>Performance Indicators</a:t>
            </a:r>
          </a:p>
          <a:p>
            <a:pPr lvl="1">
              <a:spcBef>
                <a:spcPct val="0"/>
              </a:spcBef>
              <a:spcAft>
                <a:spcPts val="1200"/>
              </a:spcAft>
            </a:pPr>
            <a:r>
              <a:rPr lang="en-US" altLang="en-US" dirty="0"/>
              <a:t>Ongoing Continuous Quality Improvement</a:t>
            </a:r>
          </a:p>
        </p:txBody>
      </p:sp>
    </p:spTree>
    <p:extLst>
      <p:ext uri="{BB962C8B-B14F-4D97-AF65-F5344CB8AC3E}">
        <p14:creationId xmlns:p14="http://schemas.microsoft.com/office/powerpoint/2010/main" val="167441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eaLnBrk="1" hangingPunct="1"/>
            <a:r>
              <a:rPr lang="en-US" altLang="en-US" dirty="0">
                <a:solidFill>
                  <a:schemeClr val="accent1"/>
                </a:solidFill>
              </a:rPr>
              <a:t>What 21</a:t>
            </a:r>
            <a:r>
              <a:rPr lang="en-US" altLang="en-US" baseline="30000" dirty="0">
                <a:solidFill>
                  <a:schemeClr val="accent1"/>
                </a:solidFill>
              </a:rPr>
              <a:t>st</a:t>
            </a:r>
            <a:r>
              <a:rPr lang="en-US" altLang="en-US" dirty="0">
                <a:solidFill>
                  <a:schemeClr val="accent1"/>
                </a:solidFill>
              </a:rPr>
              <a:t> CCLC is NOT</a:t>
            </a:r>
          </a:p>
        </p:txBody>
      </p:sp>
      <p:sp>
        <p:nvSpPr>
          <p:cNvPr id="3" name="Content Placeholder 2"/>
          <p:cNvSpPr>
            <a:spLocks noGrp="1"/>
          </p:cNvSpPr>
          <p:nvPr>
            <p:ph idx="1"/>
          </p:nvPr>
        </p:nvSpPr>
        <p:spPr>
          <a:xfrm>
            <a:off x="628650" y="1828800"/>
            <a:ext cx="7772400" cy="4572000"/>
          </a:xfrm>
        </p:spPr>
        <p:txBody>
          <a:bodyPr>
            <a:normAutofit fontScale="25000" lnSpcReduction="20000"/>
          </a:bodyPr>
          <a:lstStyle/>
          <a:p>
            <a:pPr>
              <a:lnSpc>
                <a:spcPct val="110000"/>
              </a:lnSpc>
              <a:spcBef>
                <a:spcPts val="0"/>
              </a:spcBef>
              <a:spcAft>
                <a:spcPts val="1800"/>
              </a:spcAft>
              <a:defRPr/>
            </a:pPr>
            <a:r>
              <a:rPr lang="en-US" sz="7200" dirty="0"/>
              <a:t>Study hall—No: Planned lessons, small student-teacher ratio</a:t>
            </a:r>
          </a:p>
          <a:p>
            <a:pPr>
              <a:lnSpc>
                <a:spcPct val="110000"/>
              </a:lnSpc>
              <a:spcBef>
                <a:spcPts val="0"/>
              </a:spcBef>
              <a:spcAft>
                <a:spcPts val="1800"/>
              </a:spcAft>
              <a:defRPr/>
            </a:pPr>
            <a:r>
              <a:rPr lang="en-US" sz="7200" dirty="0"/>
              <a:t>Random disconnected clubs/activities</a:t>
            </a:r>
            <a:r>
              <a:rPr lang="en-US" altLang="en-US" sz="7200" dirty="0"/>
              <a:t> —No: Center with overarching elements</a:t>
            </a:r>
            <a:endParaRPr lang="en-US" sz="7200" dirty="0"/>
          </a:p>
          <a:p>
            <a:pPr eaLnBrk="1" fontAlgn="auto" hangingPunct="1">
              <a:lnSpc>
                <a:spcPct val="110000"/>
              </a:lnSpc>
              <a:spcBef>
                <a:spcPts val="0"/>
              </a:spcBef>
              <a:spcAft>
                <a:spcPts val="1800"/>
              </a:spcAft>
              <a:defRPr/>
            </a:pPr>
            <a:r>
              <a:rPr lang="en-US" sz="7200" dirty="0"/>
              <a:t>Mandatory intervention—No: Voluntary</a:t>
            </a:r>
          </a:p>
          <a:p>
            <a:pPr eaLnBrk="1" hangingPunct="1">
              <a:lnSpc>
                <a:spcPct val="110000"/>
              </a:lnSpc>
              <a:spcBef>
                <a:spcPts val="0"/>
              </a:spcBef>
              <a:spcAft>
                <a:spcPts val="1800"/>
              </a:spcAft>
              <a:defRPr/>
            </a:pPr>
            <a:r>
              <a:rPr lang="en-US" altLang="en-US" sz="7200" dirty="0"/>
              <a:t>A way to buy expensive equipment—No: Unless supported by quality staffing</a:t>
            </a:r>
          </a:p>
          <a:p>
            <a:pPr eaLnBrk="1" hangingPunct="1">
              <a:lnSpc>
                <a:spcPct val="110000"/>
              </a:lnSpc>
              <a:spcBef>
                <a:spcPts val="0"/>
              </a:spcBef>
              <a:spcAft>
                <a:spcPts val="1800"/>
              </a:spcAft>
              <a:defRPr/>
            </a:pPr>
            <a:r>
              <a:rPr lang="en-US" altLang="en-US" sz="7200" dirty="0"/>
              <a:t>A way to fund school’s favorite clubs—No: Supplanting</a:t>
            </a:r>
          </a:p>
          <a:p>
            <a:pPr eaLnBrk="1" hangingPunct="1">
              <a:lnSpc>
                <a:spcPct val="110000"/>
              </a:lnSpc>
              <a:spcBef>
                <a:spcPts val="0"/>
              </a:spcBef>
              <a:spcAft>
                <a:spcPts val="1800"/>
              </a:spcAft>
              <a:defRPr/>
            </a:pPr>
            <a:r>
              <a:rPr lang="en-US" altLang="en-US" sz="7200" dirty="0"/>
              <a:t>A way to build/fund a rec center—No: Construction not allowed</a:t>
            </a:r>
          </a:p>
          <a:p>
            <a:pPr eaLnBrk="1" hangingPunct="1">
              <a:lnSpc>
                <a:spcPct val="110000"/>
              </a:lnSpc>
              <a:spcBef>
                <a:spcPts val="0"/>
              </a:spcBef>
              <a:spcAft>
                <a:spcPts val="1800"/>
              </a:spcAft>
              <a:defRPr/>
            </a:pPr>
            <a:r>
              <a:rPr lang="en-US" altLang="en-US" sz="7200" dirty="0"/>
              <a:t>A way to fund out-of-town student trips—No: Educational field trips that are aligned with programming and within community only</a:t>
            </a:r>
          </a:p>
          <a:p>
            <a:pPr eaLnBrk="1" hangingPunct="1">
              <a:lnSpc>
                <a:spcPct val="110000"/>
              </a:lnSpc>
              <a:spcBef>
                <a:spcPts val="0"/>
              </a:spcBef>
              <a:spcAft>
                <a:spcPts val="1800"/>
              </a:spcAft>
              <a:defRPr/>
            </a:pPr>
            <a:r>
              <a:rPr lang="en-US" altLang="en-US" sz="7200" dirty="0"/>
              <a:t>Tuition/scholarships to send students to other camps, schools, or programs—No: This is the learning center</a:t>
            </a:r>
          </a:p>
          <a:p>
            <a:pPr>
              <a:lnSpc>
                <a:spcPct val="110000"/>
              </a:lnSpc>
              <a:spcBef>
                <a:spcPts val="0"/>
              </a:spcBef>
              <a:spcAft>
                <a:spcPts val="1800"/>
              </a:spcAft>
              <a:defRPr/>
            </a:pPr>
            <a:r>
              <a:rPr lang="en-US" altLang="en-US" sz="7200" dirty="0"/>
              <a:t>Safe space to have fun—No: Much higher expectations</a:t>
            </a:r>
          </a:p>
          <a:p>
            <a:pPr marL="0" indent="0">
              <a:lnSpc>
                <a:spcPct val="110000"/>
              </a:lnSpc>
              <a:spcBef>
                <a:spcPts val="0"/>
              </a:spcBef>
              <a:spcAft>
                <a:spcPts val="1800"/>
              </a:spcAft>
              <a:buNone/>
              <a:defRPr/>
            </a:pPr>
            <a:endParaRPr lang="en-US" altLang="en-US" sz="7200" dirty="0"/>
          </a:p>
          <a:p>
            <a:pPr eaLnBrk="1" hangingPunct="1">
              <a:lnSpc>
                <a:spcPct val="110000"/>
              </a:lnSpc>
              <a:spcBef>
                <a:spcPts val="0"/>
              </a:spcBef>
              <a:spcAft>
                <a:spcPts val="1800"/>
              </a:spcAft>
              <a:defRPr/>
            </a:pPr>
            <a:endParaRPr lang="en-US" altLang="en-US" sz="4200" dirty="0"/>
          </a:p>
          <a:p>
            <a:pPr marL="274320" indent="-274320" eaLnBrk="1" fontAlgn="auto" hangingPunct="1">
              <a:spcAft>
                <a:spcPts val="0"/>
              </a:spcAft>
              <a:buFont typeface="Wingdings 2"/>
              <a:buChar char=""/>
              <a:defRPr/>
            </a:pPr>
            <a:endParaRPr lang="en-US" dirty="0"/>
          </a:p>
          <a:p>
            <a:pPr marL="0" indent="0" eaLnBrk="1" fontAlgn="auto" hangingPunct="1">
              <a:spcAft>
                <a:spcPts val="0"/>
              </a:spcAft>
              <a:buFont typeface="Wingdings 2"/>
              <a:buNone/>
              <a:defRPr/>
            </a:pPr>
            <a:r>
              <a:rPr lang="en-US" dirty="0"/>
              <a:t> </a:t>
            </a:r>
          </a:p>
          <a:p>
            <a:pPr marL="274320" indent="-274320" eaLnBrk="1" fontAlgn="auto" hangingPunct="1">
              <a:spcAft>
                <a:spcPts val="0"/>
              </a:spcAft>
              <a:buFont typeface="Wingdings 2"/>
              <a:buChar char=""/>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altLang="en-US" dirty="0">
                <a:solidFill>
                  <a:schemeClr val="accent1"/>
                </a:solidFill>
              </a:rPr>
              <a:t>Purpose of 21</a:t>
            </a:r>
            <a:r>
              <a:rPr lang="en-US" altLang="en-US" baseline="30000" dirty="0">
                <a:solidFill>
                  <a:schemeClr val="accent1"/>
                </a:solidFill>
              </a:rPr>
              <a:t>st</a:t>
            </a:r>
            <a:r>
              <a:rPr lang="en-US" altLang="en-US" dirty="0">
                <a:solidFill>
                  <a:schemeClr val="accent1"/>
                </a:solidFill>
              </a:rPr>
              <a:t> CCLC funding repeated</a:t>
            </a:r>
            <a:endParaRPr lang="en-US" dirty="0"/>
          </a:p>
        </p:txBody>
      </p:sp>
      <p:sp>
        <p:nvSpPr>
          <p:cNvPr id="27651" name="Content Placeholder 2"/>
          <p:cNvSpPr>
            <a:spLocks noGrp="1"/>
          </p:cNvSpPr>
          <p:nvPr>
            <p:ph idx="1"/>
          </p:nvPr>
        </p:nvSpPr>
        <p:spPr/>
        <p:txBody>
          <a:bodyPr/>
          <a:lstStyle/>
          <a:p>
            <a:pPr marL="0" indent="0">
              <a:buNone/>
            </a:pPr>
            <a:r>
              <a:rPr lang="en-US" altLang="en-US" dirty="0"/>
              <a:t>Increase student academic achievement</a:t>
            </a:r>
          </a:p>
        </p:txBody>
      </p:sp>
      <p:pic>
        <p:nvPicPr>
          <p:cNvPr id="4" name="Picture 3" descr="A group of students raising their hands&#10;&#10;">
            <a:extLst>
              <a:ext uri="{FF2B5EF4-FFF2-40B4-BE49-F238E27FC236}">
                <a16:creationId xmlns:a16="http://schemas.microsoft.com/office/drawing/2014/main" id="{B2549B40-7FDA-515C-AEFE-3ADA09918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895600"/>
            <a:ext cx="4344285" cy="28961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1049-B462-4895-9DEC-C98CE434FC89}"/>
              </a:ext>
            </a:extLst>
          </p:cNvPr>
          <p:cNvSpPr>
            <a:spLocks noGrp="1"/>
          </p:cNvSpPr>
          <p:nvPr>
            <p:ph type="title"/>
          </p:nvPr>
        </p:nvSpPr>
        <p:spPr/>
        <p:txBody>
          <a:bodyPr/>
          <a:lstStyle/>
          <a:p>
            <a:r>
              <a:rPr lang="en-US" dirty="0">
                <a:solidFill>
                  <a:schemeClr val="accent1"/>
                </a:solidFill>
              </a:rPr>
              <a:t>Strategic Priorities: </a:t>
            </a:r>
            <a:br>
              <a:rPr lang="en-US" dirty="0">
                <a:solidFill>
                  <a:schemeClr val="accent1"/>
                </a:solidFill>
              </a:rPr>
            </a:br>
            <a:r>
              <a:rPr lang="en-US" dirty="0">
                <a:solidFill>
                  <a:schemeClr val="accent1"/>
                </a:solidFill>
              </a:rPr>
              <a:t>Alaska’s Education Challenge</a:t>
            </a:r>
          </a:p>
        </p:txBody>
      </p:sp>
      <p:sp>
        <p:nvSpPr>
          <p:cNvPr id="5" name="Content Placeholder 4">
            <a:extLst>
              <a:ext uri="{FF2B5EF4-FFF2-40B4-BE49-F238E27FC236}">
                <a16:creationId xmlns:a16="http://schemas.microsoft.com/office/drawing/2014/main" id="{7E9DC379-130E-F896-B712-05BFFDA0B627}"/>
              </a:ext>
            </a:extLst>
          </p:cNvPr>
          <p:cNvSpPr>
            <a:spLocks noGrp="1"/>
          </p:cNvSpPr>
          <p:nvPr>
            <p:ph sz="half" idx="1"/>
          </p:nvPr>
        </p:nvSpPr>
        <p:spPr>
          <a:xfrm>
            <a:off x="628650" y="2226469"/>
            <a:ext cx="5029200" cy="3263504"/>
          </a:xfrm>
        </p:spPr>
        <p:txBody>
          <a:bodyPr>
            <a:normAutofit fontScale="77500" lnSpcReduction="20000"/>
          </a:bodyPr>
          <a:lstStyle/>
          <a:p>
            <a:pPr marL="0" indent="0">
              <a:buNone/>
            </a:pPr>
            <a:r>
              <a:rPr lang="en-US" b="1" dirty="0"/>
              <a:t>Five Shared Priorities:</a:t>
            </a:r>
          </a:p>
          <a:p>
            <a:pPr marL="385763" indent="-385763">
              <a:buFont typeface="+mj-lt"/>
              <a:buAutoNum type="arabicPeriod"/>
            </a:pPr>
            <a:r>
              <a:rPr lang="en-US" dirty="0"/>
              <a:t>Support all students to read at grade level by the end of third grade. </a:t>
            </a:r>
          </a:p>
          <a:p>
            <a:pPr marL="385763" indent="-385763">
              <a:buFont typeface="+mj-lt"/>
              <a:buAutoNum type="arabicPeriod"/>
            </a:pPr>
            <a:r>
              <a:rPr lang="en-US" dirty="0"/>
              <a:t>Increase career, technical, and culturally relevant education to meet student and workforce needs.</a:t>
            </a:r>
          </a:p>
          <a:p>
            <a:pPr marL="385763" indent="-385763">
              <a:buFont typeface="+mj-lt"/>
              <a:buAutoNum type="arabicPeriod"/>
            </a:pPr>
            <a:r>
              <a:rPr lang="en-US" dirty="0"/>
              <a:t>Close the achievement gap by ensuring equitable educational rigor and resources.</a:t>
            </a:r>
          </a:p>
          <a:p>
            <a:pPr marL="385763" indent="-385763">
              <a:buFont typeface="+mj-lt"/>
              <a:buAutoNum type="arabicPeriod"/>
            </a:pPr>
            <a:r>
              <a:rPr lang="en-US" dirty="0"/>
              <a:t>Prepare, attract, and retain effective education professionals.</a:t>
            </a:r>
          </a:p>
          <a:p>
            <a:pPr marL="385763" indent="-385763">
              <a:buFont typeface="+mj-lt"/>
              <a:buAutoNum type="arabicPeriod"/>
            </a:pPr>
            <a:r>
              <a:rPr lang="en-US" dirty="0"/>
              <a:t>Improve the safety and well-being of students through school partnerships with families, communities, and tribes.</a:t>
            </a:r>
          </a:p>
          <a:p>
            <a:endParaRPr lang="en-US" dirty="0"/>
          </a:p>
        </p:txBody>
      </p:sp>
      <p:pic>
        <p:nvPicPr>
          <p:cNvPr id="7" name="Content Placeholder 6" descr="Alaska's Educational Challenge document cover">
            <a:extLst>
              <a:ext uri="{FF2B5EF4-FFF2-40B4-BE49-F238E27FC236}">
                <a16:creationId xmlns:a16="http://schemas.microsoft.com/office/drawing/2014/main" id="{54AF2E41-F9AE-4601-796F-03EA524BF754}"/>
              </a:ext>
            </a:extLst>
          </p:cNvPr>
          <p:cNvPicPr>
            <a:picLocks noGrp="1" noChangeAspect="1"/>
          </p:cNvPicPr>
          <p:nvPr>
            <p:ph sz="half" idx="2"/>
          </p:nvPr>
        </p:nvPicPr>
        <p:blipFill>
          <a:blip r:embed="rId2"/>
          <a:stretch>
            <a:fillRect/>
          </a:stretch>
        </p:blipFill>
        <p:spPr>
          <a:xfrm>
            <a:off x="6039606" y="2334221"/>
            <a:ext cx="2264569" cy="2800350"/>
          </a:xfrm>
          <a:prstGeom prst="rect">
            <a:avLst/>
          </a:prstGeom>
          <a:ln w="38100">
            <a:solidFill>
              <a:srgbClr val="3F78A7"/>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542406EE-2A11-C8D0-7445-EF7C93CC6C2C}"/>
              </a:ext>
            </a:extLst>
          </p:cNvPr>
          <p:cNvSpPr/>
          <p:nvPr/>
        </p:nvSpPr>
        <p:spPr>
          <a:xfrm>
            <a:off x="5900958" y="5236057"/>
            <a:ext cx="2541863" cy="276999"/>
          </a:xfrm>
          <a:prstGeom prst="rect">
            <a:avLst/>
          </a:prstGeom>
        </p:spPr>
        <p:txBody>
          <a:bodyPr wrap="square">
            <a:spAutoFit/>
          </a:bodyPr>
          <a:lstStyle/>
          <a:p>
            <a:pPr algn="ctr"/>
            <a:r>
              <a:rPr lang="en-US" sz="1200" dirty="0"/>
              <a:t>education.alaska.gov/akedchallenge</a:t>
            </a:r>
          </a:p>
        </p:txBody>
      </p:sp>
    </p:spTree>
    <p:extLst>
      <p:ext uri="{BB962C8B-B14F-4D97-AF65-F5344CB8AC3E}">
        <p14:creationId xmlns:p14="http://schemas.microsoft.com/office/powerpoint/2010/main" val="3686908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3"/>
          <p:cNvSpPr>
            <a:spLocks noGrp="1"/>
          </p:cNvSpPr>
          <p:nvPr>
            <p:ph type="title"/>
          </p:nvPr>
        </p:nvSpPr>
        <p:spPr/>
        <p:txBody>
          <a:bodyPr/>
          <a:lstStyle/>
          <a:p>
            <a:pPr>
              <a:spcAft>
                <a:spcPts val="1200"/>
              </a:spcAft>
            </a:pPr>
            <a:r>
              <a:rPr lang="en-US" altLang="en-US" dirty="0">
                <a:solidFill>
                  <a:schemeClr val="accent1"/>
                </a:solidFill>
              </a:rPr>
              <a:t>Funding and Eligibility Parameters</a:t>
            </a:r>
          </a:p>
        </p:txBody>
      </p:sp>
      <p:sp>
        <p:nvSpPr>
          <p:cNvPr id="5" name="Text Placeholder 4"/>
          <p:cNvSpPr>
            <a:spLocks noGrp="1"/>
          </p:cNvSpPr>
          <p:nvPr>
            <p:ph type="body" idx="1"/>
          </p:nvPr>
        </p:nvSpPr>
        <p:spPr/>
        <p:txBody>
          <a:bodyPr/>
          <a:lstStyle/>
          <a:p>
            <a:pP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solidFill>
                  <a:schemeClr val="accent1"/>
                </a:solidFill>
              </a:rPr>
              <a:t>Who can apply? </a:t>
            </a:r>
            <a:endParaRPr lang="en-US" dirty="0">
              <a:solidFill>
                <a:schemeClr val="accent1"/>
              </a:solidFill>
            </a:endParaRPr>
          </a:p>
        </p:txBody>
      </p:sp>
      <p:sp>
        <p:nvSpPr>
          <p:cNvPr id="8" name="Content Placeholder 7"/>
          <p:cNvSpPr>
            <a:spLocks noGrp="1"/>
          </p:cNvSpPr>
          <p:nvPr>
            <p:ph sz="half" idx="1"/>
          </p:nvPr>
        </p:nvSpPr>
        <p:spPr>
          <a:xfrm>
            <a:off x="606880" y="1828800"/>
            <a:ext cx="4495800" cy="3977640"/>
          </a:xfrm>
        </p:spPr>
        <p:txBody>
          <a:bodyPr>
            <a:normAutofit/>
          </a:bodyPr>
          <a:lstStyle/>
          <a:p>
            <a:pPr marL="0" indent="0">
              <a:buNone/>
            </a:pPr>
            <a:r>
              <a:rPr lang="en-US" altLang="en-US" dirty="0"/>
              <a:t>Any public/private organization can apply</a:t>
            </a:r>
          </a:p>
          <a:p>
            <a:pPr lvl="1"/>
            <a:r>
              <a:rPr lang="en-US" altLang="en-US" dirty="0"/>
              <a:t>School districts</a:t>
            </a:r>
          </a:p>
          <a:p>
            <a:pPr lvl="1"/>
            <a:r>
              <a:rPr lang="en-US" altLang="en-US" dirty="0">
                <a:hlinkClick r:id="rId2"/>
              </a:rPr>
              <a:t>Faith-based</a:t>
            </a:r>
            <a:r>
              <a:rPr lang="en-US" altLang="en-US" dirty="0"/>
              <a:t> organizations</a:t>
            </a:r>
          </a:p>
          <a:p>
            <a:pPr lvl="1"/>
            <a:r>
              <a:rPr lang="en-US" altLang="en-US" dirty="0"/>
              <a:t>Community-based organizations</a:t>
            </a:r>
          </a:p>
          <a:p>
            <a:pPr lvl="1"/>
            <a:r>
              <a:rPr lang="en-US" altLang="en-US" dirty="0"/>
              <a:t>Tribal organizations</a:t>
            </a:r>
          </a:p>
          <a:p>
            <a:pPr lvl="1"/>
            <a:r>
              <a:rPr lang="en-US" altLang="en-US" dirty="0"/>
              <a:t>Combination</a:t>
            </a:r>
          </a:p>
          <a:p>
            <a:pPr marL="0" indent="0">
              <a:buNone/>
            </a:pPr>
            <a:r>
              <a:rPr lang="en-US" altLang="en-US" dirty="0"/>
              <a:t>Essential to collaborate with students’ school</a:t>
            </a:r>
          </a:p>
          <a:p>
            <a:pPr lvl="1"/>
            <a:r>
              <a:rPr lang="en-US" altLang="en-US" dirty="0"/>
              <a:t>Ten Priority Points</a:t>
            </a:r>
          </a:p>
          <a:p>
            <a:pPr lvl="1"/>
            <a:r>
              <a:rPr lang="en-US" altLang="en-US" dirty="0">
                <a:hlinkClick r:id="rId3"/>
              </a:rPr>
              <a:t>External Organization Pool</a:t>
            </a:r>
            <a:endParaRPr lang="en-US" altLang="en-US" dirty="0"/>
          </a:p>
          <a:p>
            <a:endParaRPr lang="en-US" dirty="0"/>
          </a:p>
        </p:txBody>
      </p:sp>
      <p:pic>
        <p:nvPicPr>
          <p:cNvPr id="3" name="Picture 2" descr="a handshake over a desktop">
            <a:extLst>
              <a:ext uri="{FF2B5EF4-FFF2-40B4-BE49-F238E27FC236}">
                <a16:creationId xmlns:a16="http://schemas.microsoft.com/office/drawing/2014/main" id="{BC7D3ED8-FF3A-F66B-F153-5415D4D29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199" y="3020786"/>
            <a:ext cx="3507921" cy="2338614"/>
          </a:xfrm>
          <a:prstGeom prst="rect">
            <a:avLst/>
          </a:prstGeom>
        </p:spPr>
      </p:pic>
    </p:spTree>
    <p:extLst>
      <p:ext uri="{BB962C8B-B14F-4D97-AF65-F5344CB8AC3E}">
        <p14:creationId xmlns:p14="http://schemas.microsoft.com/office/powerpoint/2010/main" val="776809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eaLnBrk="1" hangingPunct="1"/>
            <a:r>
              <a:rPr lang="en-US" altLang="en-US" dirty="0">
                <a:solidFill>
                  <a:schemeClr val="accent1"/>
                </a:solidFill>
              </a:rPr>
              <a:t>Who should apply?</a:t>
            </a:r>
          </a:p>
        </p:txBody>
      </p:sp>
      <p:sp>
        <p:nvSpPr>
          <p:cNvPr id="2" name="Content Placeholder 1"/>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lstStyle/>
          <a:p>
            <a:pPr marL="0" indent="0" eaLnBrk="1" hangingPunct="1">
              <a:buFont typeface="Wingdings 2" panose="05020102010507070707" pitchFamily="18" charset="2"/>
              <a:buNone/>
              <a:defRPr/>
            </a:pPr>
            <a:r>
              <a:rPr lang="en-US" altLang="en-US" dirty="0">
                <a:solidFill>
                  <a:schemeClr val="accent1"/>
                </a:solidFill>
              </a:rPr>
              <a:t>School District </a:t>
            </a:r>
          </a:p>
          <a:p>
            <a:pPr marL="0" indent="0" eaLnBrk="1" hangingPunct="1">
              <a:buFont typeface="Wingdings 2" panose="05020102010507070707" pitchFamily="18" charset="2"/>
              <a:buNone/>
              <a:defRPr/>
            </a:pPr>
            <a:r>
              <a:rPr lang="en-US" altLang="en-US" dirty="0"/>
              <a:t>as lead applicant in coordination with school and in partnership with local organizations</a:t>
            </a:r>
          </a:p>
          <a:p>
            <a:pPr marL="0" indent="0" eaLnBrk="1" hangingPunct="1">
              <a:buFont typeface="Wingdings 2" panose="05020102010507070707" pitchFamily="18" charset="2"/>
              <a:buNone/>
              <a:defRPr/>
            </a:pPr>
            <a:endParaRPr lang="en-US" altLang="en-US" dirty="0"/>
          </a:p>
          <a:p>
            <a:pPr>
              <a:defRPr/>
            </a:pPr>
            <a:r>
              <a:rPr lang="en-US" altLang="en-US" sz="1800" dirty="0"/>
              <a:t>Ensure it’s actually desired by school and community</a:t>
            </a:r>
          </a:p>
          <a:p>
            <a:pPr>
              <a:defRPr/>
            </a:pPr>
            <a:r>
              <a:rPr lang="en-US" altLang="en-US" sz="1800" dirty="0"/>
              <a:t>Doesn’t harm community non-profits</a:t>
            </a:r>
          </a:p>
          <a:p>
            <a:pPr>
              <a:defRPr/>
            </a:pPr>
            <a:r>
              <a:rPr lang="en-US" altLang="en-US" sz="1800" dirty="0"/>
              <a:t>Variety of programming</a:t>
            </a:r>
          </a:p>
          <a:p>
            <a:pPr>
              <a:defRPr/>
            </a:pPr>
            <a:r>
              <a:rPr lang="en-US" altLang="en-US" sz="1800" dirty="0"/>
              <a:t>Priority points</a:t>
            </a:r>
          </a:p>
          <a:p>
            <a:pPr lvl="1" eaLnBrk="1" hangingPunct="1">
              <a:defRPr/>
            </a:pPr>
            <a:endParaRPr lang="en-US" altLang="en-US" dirty="0"/>
          </a:p>
          <a:p>
            <a:pPr eaLnBrk="1" hangingPunct="1">
              <a:defRPr/>
            </a:pPr>
            <a:endParaRPr lang="en-US" altLang="en-US" dirty="0"/>
          </a:p>
          <a:p>
            <a:pPr>
              <a:defRPr/>
            </a:pPr>
            <a:endParaRPr lang="en-US" dirty="0"/>
          </a:p>
        </p:txBody>
      </p:sp>
      <p:sp>
        <p:nvSpPr>
          <p:cNvPr id="30723" name="Content Placeholder 3"/>
          <p:cNvSpPr>
            <a:spLocks noGrp="1"/>
          </p:cNvSpPr>
          <p:nvPr>
            <p:ph sz="half" idx="2"/>
          </p:nvPr>
        </p:nvSpPr>
        <p:spPr/>
        <p:style>
          <a:lnRef idx="1">
            <a:schemeClr val="accent6"/>
          </a:lnRef>
          <a:fillRef idx="2">
            <a:schemeClr val="accent6"/>
          </a:fillRef>
          <a:effectRef idx="1">
            <a:schemeClr val="accent6"/>
          </a:effectRef>
          <a:fontRef idx="minor">
            <a:schemeClr val="dk1"/>
          </a:fontRef>
        </p:style>
        <p:txBody>
          <a:bodyPr/>
          <a:lstStyle/>
          <a:p>
            <a:pPr marL="0" indent="0" eaLnBrk="1" hangingPunct="1">
              <a:buFont typeface="Wingdings 2" panose="05020102010507070707" pitchFamily="18" charset="2"/>
              <a:buNone/>
            </a:pPr>
            <a:r>
              <a:rPr lang="en-US" altLang="en-US" dirty="0">
                <a:solidFill>
                  <a:schemeClr val="accent1"/>
                </a:solidFill>
              </a:rPr>
              <a:t>Local Non-profit</a:t>
            </a:r>
            <a:r>
              <a:rPr lang="en-US" altLang="en-US" dirty="0"/>
              <a:t> </a:t>
            </a:r>
          </a:p>
          <a:p>
            <a:pPr marL="0" indent="0" eaLnBrk="1" hangingPunct="1">
              <a:buFont typeface="Wingdings 2" panose="05020102010507070707" pitchFamily="18" charset="2"/>
              <a:buNone/>
            </a:pPr>
            <a:r>
              <a:rPr lang="en-US" altLang="en-US" dirty="0"/>
              <a:t>as lead applicant in partnership with school district and other organizations</a:t>
            </a:r>
          </a:p>
          <a:p>
            <a:pPr marL="0" indent="0" eaLnBrk="1" hangingPunct="1">
              <a:buFont typeface="Wingdings 2" panose="05020102010507070707" pitchFamily="18" charset="2"/>
              <a:buNone/>
            </a:pPr>
            <a:endParaRPr lang="en-US" altLang="en-US" dirty="0"/>
          </a:p>
          <a:p>
            <a:r>
              <a:rPr lang="en-US" altLang="en-US" sz="1800" dirty="0"/>
              <a:t>Ensure it’s actually desired by school and community </a:t>
            </a:r>
          </a:p>
          <a:p>
            <a:r>
              <a:rPr lang="en-US" altLang="en-US" sz="1800" dirty="0"/>
              <a:t>Need data sharing agreements, academic support, facility from school</a:t>
            </a:r>
          </a:p>
          <a:p>
            <a:r>
              <a:rPr lang="en-US" altLang="en-US" sz="1800" dirty="0"/>
              <a:t>Priority points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l" eaLnBrk="1" hangingPunct="1"/>
            <a:r>
              <a:rPr lang="en-US" altLang="en-US" dirty="0">
                <a:solidFill>
                  <a:schemeClr val="accent1"/>
                </a:solidFill>
              </a:rPr>
              <a:t>Funding parameters</a:t>
            </a:r>
          </a:p>
        </p:txBody>
      </p:sp>
      <p:sp>
        <p:nvSpPr>
          <p:cNvPr id="8195" name="Content Placeholder 2"/>
          <p:cNvSpPr>
            <a:spLocks noGrp="1"/>
          </p:cNvSpPr>
          <p:nvPr>
            <p:ph sz="half" idx="1"/>
          </p:nvPr>
        </p:nvSpPr>
        <p:spPr>
          <a:xfrm>
            <a:off x="628650" y="1828800"/>
            <a:ext cx="5543550" cy="3977640"/>
          </a:xfrm>
        </p:spPr>
        <p:txBody>
          <a:bodyPr>
            <a:normAutofit fontScale="85000" lnSpcReduction="20000"/>
          </a:bodyPr>
          <a:lstStyle/>
          <a:p>
            <a:pPr>
              <a:spcBef>
                <a:spcPts val="0"/>
              </a:spcBef>
              <a:spcAft>
                <a:spcPts val="1800"/>
              </a:spcAft>
              <a:defRPr/>
            </a:pPr>
            <a:r>
              <a:rPr lang="en-US" dirty="0"/>
              <a:t>Between $50,000-$900,000 </a:t>
            </a:r>
            <a:r>
              <a:rPr lang="en-US" b="1" dirty="0"/>
              <a:t>per year</a:t>
            </a:r>
          </a:p>
          <a:p>
            <a:pPr eaLnBrk="1" fontAlgn="auto" hangingPunct="1">
              <a:spcBef>
                <a:spcPts val="0"/>
              </a:spcBef>
              <a:spcAft>
                <a:spcPts val="1800"/>
              </a:spcAft>
              <a:defRPr/>
            </a:pPr>
            <a:r>
              <a:rPr lang="en-US" dirty="0"/>
              <a:t>Awarded </a:t>
            </a:r>
            <a:r>
              <a:rPr lang="en-US" b="1" dirty="0"/>
              <a:t>annually</a:t>
            </a:r>
            <a:r>
              <a:rPr lang="en-US" dirty="0"/>
              <a:t> for 5-years, contingent on federal funding</a:t>
            </a:r>
          </a:p>
          <a:p>
            <a:pPr eaLnBrk="1" fontAlgn="auto" hangingPunct="1">
              <a:spcBef>
                <a:spcPts val="0"/>
              </a:spcBef>
              <a:spcAft>
                <a:spcPts val="1800"/>
              </a:spcAft>
              <a:defRPr/>
            </a:pPr>
            <a:r>
              <a:rPr lang="en-US" dirty="0"/>
              <a:t>This competition will likely fund 7 - 9 new grants</a:t>
            </a:r>
          </a:p>
          <a:p>
            <a:pPr>
              <a:spcBef>
                <a:spcPct val="0"/>
              </a:spcBef>
              <a:spcAft>
                <a:spcPts val="1800"/>
              </a:spcAft>
            </a:pPr>
            <a:r>
              <a:rPr lang="en-US" altLang="en-US" dirty="0"/>
              <a:t>Program is free of charge for participants</a:t>
            </a:r>
          </a:p>
          <a:p>
            <a:pPr>
              <a:spcBef>
                <a:spcPct val="0"/>
              </a:spcBef>
              <a:spcAft>
                <a:spcPts val="1800"/>
              </a:spcAft>
            </a:pPr>
            <a:r>
              <a:rPr lang="en-US" altLang="en-US" dirty="0"/>
              <a:t>Option to charge nominal fee but subtracted from award</a:t>
            </a:r>
            <a:endParaRPr lang="en-US" dirty="0"/>
          </a:p>
          <a:p>
            <a:pPr eaLnBrk="1" fontAlgn="auto" hangingPunct="1">
              <a:spcBef>
                <a:spcPts val="0"/>
              </a:spcBef>
              <a:spcAft>
                <a:spcPts val="1800"/>
              </a:spcAft>
              <a:defRPr/>
            </a:pPr>
            <a:r>
              <a:rPr lang="en-US" dirty="0"/>
              <a:t>Funds must “</a:t>
            </a:r>
            <a:r>
              <a:rPr lang="en-US" dirty="0">
                <a:hlinkClick r:id="rId2"/>
              </a:rPr>
              <a:t>supplement not supplant</a:t>
            </a:r>
            <a:r>
              <a:rPr lang="en-US" dirty="0"/>
              <a:t>” existing federal, state, local, and non-federal/private funds</a:t>
            </a:r>
          </a:p>
          <a:p>
            <a:pPr eaLnBrk="1" fontAlgn="auto" hangingPunct="1">
              <a:spcBef>
                <a:spcPts val="0"/>
              </a:spcBef>
              <a:spcAft>
                <a:spcPts val="1800"/>
              </a:spcAft>
              <a:defRPr/>
            </a:pPr>
            <a:r>
              <a:rPr lang="en-US" dirty="0"/>
              <a:t>Begins July 1, 2026</a:t>
            </a:r>
          </a:p>
          <a:p>
            <a:pPr marL="0" indent="0" eaLnBrk="1" fontAlgn="auto" hangingPunct="1">
              <a:spcAft>
                <a:spcPts val="0"/>
              </a:spcAft>
              <a:buFont typeface="Wingdings" pitchFamily="2" charset="2"/>
              <a:buNone/>
              <a:defRPr/>
            </a:pPr>
            <a:endParaRPr lang="en-US" dirty="0"/>
          </a:p>
        </p:txBody>
      </p:sp>
      <p:pic>
        <p:nvPicPr>
          <p:cNvPr id="31748" name="Content Placeholder 2" descr="ten dollar bill"/>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882412"/>
            <a:ext cx="2514721" cy="1093176"/>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9104E-3B0F-B9C7-0F05-4BDE533242FF}"/>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B9602EB1-046E-E615-73BD-3AD9D615F865}"/>
              </a:ext>
            </a:extLst>
          </p:cNvPr>
          <p:cNvSpPr>
            <a:spLocks noGrp="1"/>
          </p:cNvSpPr>
          <p:nvPr>
            <p:ph type="title"/>
          </p:nvPr>
        </p:nvSpPr>
        <p:spPr/>
        <p:txBody>
          <a:bodyPr/>
          <a:lstStyle/>
          <a:p>
            <a:pPr algn="l" eaLnBrk="1" hangingPunct="1"/>
            <a:r>
              <a:rPr lang="en-US" altLang="en-US" dirty="0">
                <a:solidFill>
                  <a:schemeClr val="accent1"/>
                </a:solidFill>
              </a:rPr>
              <a:t>Supplement not supplant</a:t>
            </a:r>
          </a:p>
        </p:txBody>
      </p:sp>
      <p:graphicFrame>
        <p:nvGraphicFramePr>
          <p:cNvPr id="2" name="Diagram 1" descr="&quot;">
            <a:extLst>
              <a:ext uri="{FF2B5EF4-FFF2-40B4-BE49-F238E27FC236}">
                <a16:creationId xmlns:a16="http://schemas.microsoft.com/office/drawing/2014/main" id="{EAC8FE30-01BC-9445-141C-D4278F0EDBBA}"/>
              </a:ext>
            </a:extLst>
          </p:cNvPr>
          <p:cNvGraphicFramePr/>
          <p:nvPr>
            <p:extLst>
              <p:ext uri="{D42A27DB-BD31-4B8C-83A1-F6EECF244321}">
                <p14:modId xmlns:p14="http://schemas.microsoft.com/office/powerpoint/2010/main" val="1500725054"/>
              </p:ext>
            </p:extLst>
          </p:nvPr>
        </p:nvGraphicFramePr>
        <p:xfrm>
          <a:off x="685800" y="1397000"/>
          <a:ext cx="74676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24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7CC5A-27F3-8841-E99B-F90F9E24793A}"/>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772C8D38-537C-5ED7-B99A-3032E4CA4936}"/>
              </a:ext>
            </a:extLst>
          </p:cNvPr>
          <p:cNvSpPr>
            <a:spLocks noGrp="1"/>
          </p:cNvSpPr>
          <p:nvPr>
            <p:ph type="title"/>
          </p:nvPr>
        </p:nvSpPr>
        <p:spPr/>
        <p:txBody>
          <a:bodyPr/>
          <a:lstStyle/>
          <a:p>
            <a:pPr algn="l" eaLnBrk="1" hangingPunct="1"/>
            <a:r>
              <a:rPr lang="en-US" altLang="en-US" dirty="0">
                <a:solidFill>
                  <a:schemeClr val="accent1"/>
                </a:solidFill>
              </a:rPr>
              <a:t>Supplement not supplant continued</a:t>
            </a:r>
          </a:p>
        </p:txBody>
      </p:sp>
      <p:sp>
        <p:nvSpPr>
          <p:cNvPr id="8195" name="Content Placeholder 2">
            <a:extLst>
              <a:ext uri="{FF2B5EF4-FFF2-40B4-BE49-F238E27FC236}">
                <a16:creationId xmlns:a16="http://schemas.microsoft.com/office/drawing/2014/main" id="{A151FA37-4BC0-195C-B633-EBF9EC057098}"/>
              </a:ext>
            </a:extLst>
          </p:cNvPr>
          <p:cNvSpPr>
            <a:spLocks noGrp="1"/>
          </p:cNvSpPr>
          <p:nvPr>
            <p:ph sz="half" idx="1"/>
          </p:nvPr>
        </p:nvSpPr>
        <p:spPr>
          <a:xfrm>
            <a:off x="628650" y="1828800"/>
            <a:ext cx="6858000" cy="3977640"/>
          </a:xfrm>
        </p:spPr>
        <p:txBody>
          <a:bodyPr>
            <a:normAutofit/>
          </a:bodyPr>
          <a:lstStyle/>
          <a:p>
            <a:pPr>
              <a:spcBef>
                <a:spcPts val="0"/>
              </a:spcBef>
              <a:spcAft>
                <a:spcPts val="1800"/>
              </a:spcAft>
              <a:defRPr/>
            </a:pPr>
            <a:r>
              <a:rPr lang="en-US" sz="2000" i="1" dirty="0"/>
              <a:t>Congress intends 21</a:t>
            </a:r>
            <a:r>
              <a:rPr lang="en-US" sz="2000" i="1" baseline="30000" dirty="0"/>
              <a:t>st</a:t>
            </a:r>
            <a:r>
              <a:rPr lang="en-US" sz="2000" i="1" dirty="0"/>
              <a:t> CCLC funds to provide programming and activities that would not occur if this funding didn’t exist.</a:t>
            </a:r>
          </a:p>
          <a:p>
            <a:pPr>
              <a:spcBef>
                <a:spcPts val="0"/>
              </a:spcBef>
              <a:spcAft>
                <a:spcPts val="1800"/>
              </a:spcAft>
              <a:defRPr/>
            </a:pPr>
            <a:r>
              <a:rPr lang="en-US" sz="2000" i="1" dirty="0"/>
              <a:t>One ways to understand “supplement not supplant” is to acknowledge that it is somewhat unfair.</a:t>
            </a:r>
          </a:p>
          <a:p>
            <a:pPr>
              <a:spcBef>
                <a:spcPts val="0"/>
              </a:spcBef>
              <a:spcAft>
                <a:spcPts val="1800"/>
              </a:spcAft>
              <a:defRPr/>
            </a:pPr>
            <a:r>
              <a:rPr lang="en-US" sz="2000" i="1" dirty="0"/>
              <a:t>21st CCLC isn’t a funding source to help pay for what you are already doing; it’s a comprehensive program in its own right. </a:t>
            </a:r>
          </a:p>
          <a:p>
            <a:pPr>
              <a:spcBef>
                <a:spcPts val="0"/>
              </a:spcBef>
              <a:spcAft>
                <a:spcPts val="1800"/>
              </a:spcAft>
              <a:defRPr/>
            </a:pPr>
            <a:endParaRPr lang="en-US" sz="2000" i="1" dirty="0"/>
          </a:p>
          <a:p>
            <a:pPr>
              <a:spcBef>
                <a:spcPts val="0"/>
              </a:spcBef>
              <a:spcAft>
                <a:spcPts val="1800"/>
              </a:spcAft>
              <a:defRPr/>
            </a:pPr>
            <a:r>
              <a:rPr lang="en-US" sz="2000" i="1" dirty="0">
                <a:hlinkClick r:id="rId2"/>
              </a:rPr>
              <a:t>More guidance </a:t>
            </a:r>
            <a:r>
              <a:rPr lang="en-US" sz="2000" i="1" dirty="0"/>
              <a:t>on Supplement not Supplant</a:t>
            </a:r>
            <a:endParaRPr lang="en-US" sz="2000" dirty="0"/>
          </a:p>
          <a:p>
            <a:pPr marL="0" indent="0" eaLnBrk="1" fontAlgn="auto" hangingPunct="1">
              <a:spcAft>
                <a:spcPts val="0"/>
              </a:spcAft>
              <a:buFont typeface="Wingdings" pitchFamily="2" charset="2"/>
              <a:buNone/>
              <a:defRPr/>
            </a:pPr>
            <a:endParaRPr lang="en-US" dirty="0"/>
          </a:p>
        </p:txBody>
      </p:sp>
    </p:spTree>
    <p:extLst>
      <p:ext uri="{BB962C8B-B14F-4D97-AF65-F5344CB8AC3E}">
        <p14:creationId xmlns:p14="http://schemas.microsoft.com/office/powerpoint/2010/main" val="1115606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Who is eligible for services?</a:t>
            </a:r>
            <a:endParaRPr lang="en-US" dirty="0">
              <a:solidFill>
                <a:schemeClr val="accent1"/>
              </a:solidFill>
            </a:endParaRPr>
          </a:p>
        </p:txBody>
      </p:sp>
      <p:sp>
        <p:nvSpPr>
          <p:cNvPr id="3" name="Content Placeholder 2"/>
          <p:cNvSpPr>
            <a:spLocks noGrp="1"/>
          </p:cNvSpPr>
          <p:nvPr>
            <p:ph sz="half" idx="1"/>
          </p:nvPr>
        </p:nvSpPr>
        <p:spPr>
          <a:xfrm>
            <a:off x="628650" y="1828800"/>
            <a:ext cx="4419600" cy="3977640"/>
          </a:xfrm>
        </p:spPr>
        <p:txBody>
          <a:bodyPr>
            <a:normAutofit/>
          </a:bodyPr>
          <a:lstStyle/>
          <a:p>
            <a:pPr>
              <a:spcBef>
                <a:spcPct val="0"/>
              </a:spcBef>
              <a:spcAft>
                <a:spcPts val="1800"/>
              </a:spcAft>
            </a:pPr>
            <a:r>
              <a:rPr lang="en-US" altLang="en-US" dirty="0"/>
              <a:t>Schools</a:t>
            </a:r>
          </a:p>
          <a:p>
            <a:pPr>
              <a:spcBef>
                <a:spcPct val="0"/>
              </a:spcBef>
              <a:spcAft>
                <a:spcPts val="1800"/>
              </a:spcAft>
            </a:pPr>
            <a:r>
              <a:rPr lang="en-US" altLang="en-US" dirty="0"/>
              <a:t>Students in K-12</a:t>
            </a:r>
          </a:p>
          <a:p>
            <a:pPr>
              <a:spcBef>
                <a:spcPct val="0"/>
              </a:spcBef>
              <a:spcAft>
                <a:spcPts val="1800"/>
              </a:spcAft>
            </a:pPr>
            <a:r>
              <a:rPr lang="en-US" altLang="en-US" dirty="0"/>
              <a:t>At least 60% of the students served must attend </a:t>
            </a:r>
            <a:r>
              <a:rPr lang="en-US" altLang="en-US" dirty="0">
                <a:solidFill>
                  <a:srgbClr val="FF0000"/>
                </a:solidFill>
              </a:rPr>
              <a:t>schools</a:t>
            </a:r>
            <a:r>
              <a:rPr lang="en-US" altLang="en-US" dirty="0"/>
              <a:t> with poverty rates of 40% or greater or Title I </a:t>
            </a:r>
            <a:r>
              <a:rPr lang="en-US" altLang="en-US" i="1" dirty="0"/>
              <a:t>schoolwide</a:t>
            </a:r>
            <a:r>
              <a:rPr lang="en-US" altLang="en-US" dirty="0"/>
              <a:t> sites</a:t>
            </a:r>
          </a:p>
          <a:p>
            <a:pPr>
              <a:spcBef>
                <a:spcPct val="0"/>
              </a:spcBef>
              <a:spcAft>
                <a:spcPts val="1800"/>
              </a:spcAft>
            </a:pPr>
            <a:r>
              <a:rPr lang="en-US" altLang="en-US" dirty="0"/>
              <a:t>See </a:t>
            </a:r>
            <a:r>
              <a:rPr lang="en-US" dirty="0">
                <a:hlinkClick r:id="rId2"/>
              </a:rPr>
              <a:t>21st CCLC DEED School Data Sheet for FY27 RFA </a:t>
            </a:r>
            <a:endParaRPr lang="en-US" altLang="en-US" dirty="0"/>
          </a:p>
          <a:p>
            <a:endParaRPr lang="en-US" dirty="0"/>
          </a:p>
        </p:txBody>
      </p:sp>
      <p:pic>
        <p:nvPicPr>
          <p:cNvPr id="5" name="Content Placeholder 1" descr="school build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2194560"/>
            <a:ext cx="1877104" cy="3368675"/>
          </a:xfrm>
        </p:spPr>
      </p:pic>
    </p:spTree>
    <p:extLst>
      <p:ext uri="{BB962C8B-B14F-4D97-AF65-F5344CB8AC3E}">
        <p14:creationId xmlns:p14="http://schemas.microsoft.com/office/powerpoint/2010/main" val="3926655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eaLnBrk="1" hangingPunct="1"/>
            <a:r>
              <a:rPr lang="en-US" altLang="en-US" dirty="0">
                <a:solidFill>
                  <a:schemeClr val="accent1"/>
                </a:solidFill>
              </a:rPr>
              <a:t>Who is the priority population?</a:t>
            </a:r>
          </a:p>
        </p:txBody>
      </p:sp>
      <p:sp>
        <p:nvSpPr>
          <p:cNvPr id="75779" name="Content Placeholder 2"/>
          <p:cNvSpPr>
            <a:spLocks noGrp="1"/>
          </p:cNvSpPr>
          <p:nvPr>
            <p:ph idx="1"/>
          </p:nvPr>
        </p:nvSpPr>
        <p:spPr/>
        <p:txBody>
          <a:bodyPr>
            <a:normAutofit lnSpcReduction="10000"/>
          </a:bodyPr>
          <a:lstStyle/>
          <a:p>
            <a:pPr marL="0" indent="0" eaLnBrk="1" hangingPunct="1">
              <a:buFont typeface="Wingdings 2" panose="05020102010507070707" pitchFamily="18" charset="2"/>
              <a:buNone/>
              <a:defRPr/>
            </a:pPr>
            <a:r>
              <a:rPr lang="en-US" altLang="en-US" dirty="0"/>
              <a:t>Priority population is students who attend </a:t>
            </a:r>
            <a:r>
              <a:rPr lang="en-US" altLang="en-US" dirty="0">
                <a:solidFill>
                  <a:srgbClr val="FF0000"/>
                </a:solidFill>
              </a:rPr>
              <a:t>schools</a:t>
            </a:r>
            <a:r>
              <a:rPr lang="en-US" altLang="en-US" dirty="0"/>
              <a:t> that are--</a:t>
            </a:r>
          </a:p>
          <a:p>
            <a:pPr marL="0" indent="0" eaLnBrk="1" hangingPunct="1">
              <a:buFont typeface="Wingdings 2" panose="05020102010507070707" pitchFamily="18" charset="2"/>
              <a:buNone/>
              <a:defRPr/>
            </a:pPr>
            <a:endParaRPr lang="en-US" altLang="en-US" dirty="0"/>
          </a:p>
          <a:p>
            <a:pPr>
              <a:defRPr/>
            </a:pPr>
            <a:r>
              <a:rPr lang="en-US" altLang="en-US" sz="1800" dirty="0"/>
              <a:t>2027 Comprehensive Support &amp; Improvement, Targeted Support &amp; Improvement, or Additional Targeted Support &amp; Improvement (CSI, TSI, or ATSI) for 26 – 27 Implementation</a:t>
            </a:r>
          </a:p>
          <a:p>
            <a:pPr eaLnBrk="1" hangingPunct="1">
              <a:defRPr/>
            </a:pPr>
            <a:endParaRPr lang="en-US" altLang="en-US" sz="1800" dirty="0"/>
          </a:p>
          <a:p>
            <a:pPr eaLnBrk="1" hangingPunct="1">
              <a:defRPr/>
            </a:pPr>
            <a:r>
              <a:rPr lang="en-US" altLang="en-US" sz="1800" dirty="0"/>
              <a:t>Fewer than 32.69% were proficient/advanced on Spring 2025 AK STAR ELA</a:t>
            </a:r>
          </a:p>
          <a:p>
            <a:pPr eaLnBrk="1" hangingPunct="1">
              <a:defRPr/>
            </a:pPr>
            <a:endParaRPr lang="en-US" altLang="en-US" sz="1800" dirty="0"/>
          </a:p>
          <a:p>
            <a:pPr eaLnBrk="1" hangingPunct="1">
              <a:defRPr/>
            </a:pPr>
            <a:r>
              <a:rPr lang="en-US" altLang="en-US" sz="1800" dirty="0"/>
              <a:t>Title I-A site (SW or TA) or Alternative School</a:t>
            </a:r>
          </a:p>
          <a:p>
            <a:pPr eaLnBrk="1" hangingPunct="1">
              <a:defRPr/>
            </a:pPr>
            <a:endParaRPr lang="en-US" altLang="en-US" sz="1800" dirty="0"/>
          </a:p>
          <a:p>
            <a:pPr eaLnBrk="1" hangingPunct="1">
              <a:defRPr/>
            </a:pPr>
            <a:r>
              <a:rPr lang="en-US" altLang="en-US" sz="1800" b="1" dirty="0"/>
              <a:t>Not </a:t>
            </a:r>
            <a:r>
              <a:rPr lang="en-US" altLang="en-US" sz="1800" dirty="0"/>
              <a:t>served by 21</a:t>
            </a:r>
            <a:r>
              <a:rPr lang="en-US" altLang="en-US" sz="1800" baseline="30000" dirty="0"/>
              <a:t>st</a:t>
            </a:r>
            <a:r>
              <a:rPr lang="en-US" altLang="en-US" sz="1800" dirty="0"/>
              <a:t> CCLC during past 3 years</a:t>
            </a:r>
          </a:p>
          <a:p>
            <a:pPr marL="0" indent="0" eaLnBrk="1" hangingPunct="1">
              <a:buNone/>
              <a:defRPr/>
            </a:pPr>
            <a:endParaRPr lang="en-US" altLang="en-US" sz="1800" dirty="0"/>
          </a:p>
          <a:p>
            <a:pPr marL="0" indent="0" eaLnBrk="1" hangingPunct="1">
              <a:buNone/>
              <a:defRPr/>
            </a:pPr>
            <a:r>
              <a:rPr lang="en-US" altLang="en-US" dirty="0"/>
              <a:t>See the </a:t>
            </a:r>
            <a:r>
              <a:rPr lang="en-US" altLang="en-US" dirty="0">
                <a:hlinkClick r:id="rId2"/>
              </a:rPr>
              <a:t>21st CCLC DEED School Data Sheet for FY27 RFA</a:t>
            </a:r>
            <a:endParaRPr lang="en-US" altLang="en-US" dirty="0"/>
          </a:p>
          <a:p>
            <a:pPr eaLnBrk="1" hangingPunct="1">
              <a:defRPr/>
            </a:pPr>
            <a:endParaRPr lang="en-US" altLang="en-US" dirty="0"/>
          </a:p>
          <a:p>
            <a:pPr eaLnBrk="1" hangingPunct="1">
              <a:defRPr/>
            </a:pPr>
            <a:endParaRPr lang="en-US" altLang="en-US" dirty="0"/>
          </a:p>
          <a:p>
            <a:pPr eaLnBrk="1" hangingPunct="1">
              <a:defRPr/>
            </a:pPr>
            <a:endParaRPr lang="en-US" altLang="en-US" dirty="0"/>
          </a:p>
        </p:txBody>
      </p:sp>
      <p:pic>
        <p:nvPicPr>
          <p:cNvPr id="3" name="Picture 2" descr="Data spreadsheet screenshot">
            <a:extLst>
              <a:ext uri="{FF2B5EF4-FFF2-40B4-BE49-F238E27FC236}">
                <a16:creationId xmlns:a16="http://schemas.microsoft.com/office/drawing/2014/main" id="{E8D0E934-DA6D-C524-1727-14CBA831CCA8}"/>
              </a:ext>
            </a:extLst>
          </p:cNvPr>
          <p:cNvPicPr>
            <a:picLocks noChangeAspect="1"/>
          </p:cNvPicPr>
          <p:nvPr/>
        </p:nvPicPr>
        <p:blipFill>
          <a:blip r:embed="rId3"/>
          <a:stretch>
            <a:fillRect/>
          </a:stretch>
        </p:blipFill>
        <p:spPr>
          <a:xfrm>
            <a:off x="5715000" y="4267200"/>
            <a:ext cx="3124200" cy="1062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6942E-9479-FC76-103C-5C06444D9823}"/>
            </a:ext>
          </a:extLst>
        </p:cNvPr>
        <p:cNvGrpSpPr/>
        <p:nvPr/>
      </p:nvGrpSpPr>
      <p:grpSpPr>
        <a:xfrm>
          <a:off x="0" y="0"/>
          <a:ext cx="0" cy="0"/>
          <a:chOff x="0" y="0"/>
          <a:chExt cx="0" cy="0"/>
        </a:xfrm>
      </p:grpSpPr>
      <p:sp>
        <p:nvSpPr>
          <p:cNvPr id="41987" name="Title 3">
            <a:extLst>
              <a:ext uri="{FF2B5EF4-FFF2-40B4-BE49-F238E27FC236}">
                <a16:creationId xmlns:a16="http://schemas.microsoft.com/office/drawing/2014/main" id="{00E49FFA-B9DA-672F-9B77-4C7E86BC9FEE}"/>
              </a:ext>
            </a:extLst>
          </p:cNvPr>
          <p:cNvSpPr>
            <a:spLocks noGrp="1"/>
          </p:cNvSpPr>
          <p:nvPr>
            <p:ph type="title"/>
          </p:nvPr>
        </p:nvSpPr>
        <p:spPr/>
        <p:txBody>
          <a:bodyPr/>
          <a:lstStyle/>
          <a:p>
            <a:pPr>
              <a:spcAft>
                <a:spcPts val="1200"/>
              </a:spcAft>
            </a:pPr>
            <a:r>
              <a:rPr lang="en-US" altLang="en-US" dirty="0">
                <a:solidFill>
                  <a:schemeClr val="accent1"/>
                </a:solidFill>
              </a:rPr>
              <a:t>Program Quality Considerations</a:t>
            </a:r>
          </a:p>
        </p:txBody>
      </p:sp>
      <p:sp>
        <p:nvSpPr>
          <p:cNvPr id="5" name="Text Placeholder 4">
            <a:extLst>
              <a:ext uri="{FF2B5EF4-FFF2-40B4-BE49-F238E27FC236}">
                <a16:creationId xmlns:a16="http://schemas.microsoft.com/office/drawing/2014/main" id="{B6D5702B-D92E-5EFA-4CE8-F6629FCD748F}"/>
              </a:ext>
            </a:extLst>
          </p:cNvPr>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1947240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l"/>
            <a:r>
              <a:rPr lang="en-US" altLang="en-US" dirty="0">
                <a:solidFill>
                  <a:schemeClr val="accent1"/>
                </a:solidFill>
              </a:rPr>
              <a:t>Why will students want to attend?</a:t>
            </a:r>
          </a:p>
        </p:txBody>
      </p:sp>
      <p:sp>
        <p:nvSpPr>
          <p:cNvPr id="34819" name="Content Placeholder 2"/>
          <p:cNvSpPr>
            <a:spLocks noGrp="1"/>
          </p:cNvSpPr>
          <p:nvPr>
            <p:ph idx="1"/>
          </p:nvPr>
        </p:nvSpPr>
        <p:spPr/>
        <p:txBody>
          <a:bodyPr/>
          <a:lstStyle/>
          <a:p>
            <a:r>
              <a:rPr lang="en-US" altLang="en-US" dirty="0"/>
              <a:t>Positive atmosphere</a:t>
            </a:r>
          </a:p>
          <a:p>
            <a:r>
              <a:rPr lang="en-US" altLang="en-US" dirty="0"/>
              <a:t>Relationships with peers and adults</a:t>
            </a:r>
          </a:p>
          <a:p>
            <a:r>
              <a:rPr lang="en-US" altLang="en-US" dirty="0"/>
              <a:t>Community and belonging</a:t>
            </a:r>
          </a:p>
          <a:p>
            <a:r>
              <a:rPr lang="en-US" altLang="en-US" dirty="0"/>
              <a:t>Leadership and responsibility</a:t>
            </a:r>
          </a:p>
          <a:p>
            <a:r>
              <a:rPr lang="en-US" altLang="en-US" dirty="0"/>
              <a:t>Voice and choice</a:t>
            </a:r>
          </a:p>
          <a:p>
            <a:r>
              <a:rPr lang="en-US" altLang="en-US" dirty="0"/>
              <a:t>Food (not with 21</a:t>
            </a:r>
            <a:r>
              <a:rPr lang="en-US" altLang="en-US" baseline="30000" dirty="0"/>
              <a:t>st</a:t>
            </a:r>
            <a:r>
              <a:rPr lang="en-US" altLang="en-US" dirty="0"/>
              <a:t> CCLC funds)</a:t>
            </a:r>
          </a:p>
          <a:p>
            <a:r>
              <a:rPr lang="en-US" altLang="en-US" dirty="0"/>
              <a:t>Variety of engaging programming</a:t>
            </a:r>
          </a:p>
          <a:p>
            <a:r>
              <a:rPr lang="en-US" altLang="en-US" dirty="0"/>
              <a:t>New ideas, activities, opportunities</a:t>
            </a:r>
          </a:p>
          <a:p>
            <a:r>
              <a:rPr lang="en-US" altLang="en-US" dirty="0"/>
              <a:t>Support to succeed in school</a:t>
            </a:r>
          </a:p>
          <a:p>
            <a:r>
              <a:rPr lang="en-US" altLang="en-US" dirty="0"/>
              <a:t>Regular attendance encouraged</a:t>
            </a:r>
          </a:p>
          <a:p>
            <a:endParaRPr lang="en-US" altLang="en-US" dirty="0"/>
          </a:p>
        </p:txBody>
      </p:sp>
      <p:pic>
        <p:nvPicPr>
          <p:cNvPr id="3" name="Picture 2" descr="A group of children running in school hallway&#10;&#10;">
            <a:extLst>
              <a:ext uri="{FF2B5EF4-FFF2-40B4-BE49-F238E27FC236}">
                <a16:creationId xmlns:a16="http://schemas.microsoft.com/office/drawing/2014/main" id="{74DE5FAE-FE65-3D8A-29C8-6BC3A8446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429000"/>
            <a:ext cx="3420742" cy="22357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D1199-FB98-BB12-2C20-A32759AA2EE2}"/>
            </a:ext>
          </a:extLst>
        </p:cNvPr>
        <p:cNvGrpSpPr/>
        <p:nvPr/>
      </p:nvGrpSpPr>
      <p:grpSpPr>
        <a:xfrm>
          <a:off x="0" y="0"/>
          <a:ext cx="0" cy="0"/>
          <a:chOff x="0" y="0"/>
          <a:chExt cx="0" cy="0"/>
        </a:xfrm>
      </p:grpSpPr>
      <p:sp>
        <p:nvSpPr>
          <p:cNvPr id="26" name="Title 25">
            <a:extLst>
              <a:ext uri="{FF2B5EF4-FFF2-40B4-BE49-F238E27FC236}">
                <a16:creationId xmlns:a16="http://schemas.microsoft.com/office/drawing/2014/main" id="{6A7C749F-060F-B7D6-060D-71E3D6065F06}"/>
              </a:ext>
              <a:ext uri="{C183D7F6-B498-43B3-948B-1728B52AA6E4}">
                <adec:decorative xmlns:adec="http://schemas.microsoft.com/office/drawing/2017/decorative" val="0"/>
              </a:ext>
            </a:extLst>
          </p:cNvPr>
          <p:cNvSpPr txBox="1">
            <a:spLocks noGrp="1"/>
          </p:cNvSpPr>
          <p:nvPr>
            <p:ph type="title" idx="4294967295"/>
          </p:nvPr>
        </p:nvSpPr>
        <p:spPr>
          <a:xfrm>
            <a:off x="253606" y="97885"/>
            <a:ext cx="3155096" cy="400110"/>
          </a:xfrm>
          <a:prstGeom prst="rect">
            <a:avLst/>
          </a:prstGeom>
          <a:noFill/>
          <a:ln>
            <a:solidFill>
              <a:schemeClr val="accent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Engage by using the tech:</a:t>
            </a:r>
          </a:p>
        </p:txBody>
      </p:sp>
      <p:sp>
        <p:nvSpPr>
          <p:cNvPr id="3" name="TextBox 2">
            <a:extLst>
              <a:ext uri="{FF2B5EF4-FFF2-40B4-BE49-F238E27FC236}">
                <a16:creationId xmlns:a16="http://schemas.microsoft.com/office/drawing/2014/main" id="{17A443A0-DC49-9D39-D641-BA276553CB66}"/>
              </a:ext>
            </a:extLst>
          </p:cNvPr>
          <p:cNvSpPr txBox="1"/>
          <p:nvPr/>
        </p:nvSpPr>
        <p:spPr>
          <a:xfrm>
            <a:off x="289326" y="749933"/>
            <a:ext cx="4350438" cy="1954381"/>
          </a:xfrm>
          <a:prstGeom prst="rect">
            <a:avLst/>
          </a:prstGeom>
          <a:noFill/>
          <a:ln>
            <a:solidFill>
              <a:schemeClr val="accent1"/>
            </a:solidFill>
          </a:ln>
        </p:spPr>
        <p:txBody>
          <a:bodyPr wrap="square" rtlCol="0">
            <a:spAutoFit/>
          </a:bodyPr>
          <a:lstStyle/>
          <a:p>
            <a:pPr marL="285750" indent="-285750" defTabSz="685800" eaLnBrk="1" fontAlgn="auto" hangingPunct="1">
              <a:spcBef>
                <a:spcPts val="0"/>
              </a:spcBef>
              <a:spcAft>
                <a:spcPts val="600"/>
              </a:spcAft>
              <a:buFont typeface="Wingdings" panose="05000000000000000000" pitchFamily="2" charset="2"/>
              <a:buChar char="§"/>
            </a:pPr>
            <a:r>
              <a:rPr lang="en-US" sz="1600" dirty="0">
                <a:solidFill>
                  <a:srgbClr val="C00000"/>
                </a:solidFill>
                <a:latin typeface="Calibri" panose="020F0502020204030204"/>
              </a:rPr>
              <a:t>Open your </a:t>
            </a:r>
            <a:r>
              <a:rPr lang="en-US" sz="1600" b="1" dirty="0">
                <a:solidFill>
                  <a:srgbClr val="C00000"/>
                </a:solidFill>
                <a:latin typeface="Calibri" panose="020F0502020204030204"/>
              </a:rPr>
              <a:t>Participant</a:t>
            </a:r>
            <a:r>
              <a:rPr lang="en-US" sz="1600" dirty="0">
                <a:solidFill>
                  <a:srgbClr val="C00000"/>
                </a:solidFill>
                <a:latin typeface="Calibri" panose="020F0502020204030204"/>
              </a:rPr>
              <a:t> window</a:t>
            </a:r>
          </a:p>
          <a:p>
            <a:pPr marL="285750" indent="-285750" defTabSz="685800" eaLnBrk="1" fontAlgn="auto" hangingPunct="1">
              <a:spcBef>
                <a:spcPts val="0"/>
              </a:spcBef>
              <a:spcAft>
                <a:spcPts val="600"/>
              </a:spcAft>
              <a:buFont typeface="Wingdings" panose="05000000000000000000" pitchFamily="2" charset="2"/>
              <a:buChar char="§"/>
            </a:pPr>
            <a:r>
              <a:rPr lang="en-US" sz="1600" dirty="0">
                <a:solidFill>
                  <a:srgbClr val="C00000"/>
                </a:solidFill>
                <a:latin typeface="Calibri" panose="020F0502020204030204"/>
              </a:rPr>
              <a:t>Open your </a:t>
            </a:r>
            <a:r>
              <a:rPr lang="en-US" sz="1600" b="1" dirty="0">
                <a:solidFill>
                  <a:srgbClr val="C00000"/>
                </a:solidFill>
                <a:latin typeface="Calibri" panose="020F0502020204030204"/>
              </a:rPr>
              <a:t>Chat</a:t>
            </a:r>
            <a:r>
              <a:rPr lang="en-US" sz="1600" dirty="0">
                <a:solidFill>
                  <a:srgbClr val="C00000"/>
                </a:solidFill>
                <a:latin typeface="Calibri" panose="020F0502020204030204"/>
              </a:rPr>
              <a:t> window</a:t>
            </a:r>
          </a:p>
          <a:p>
            <a:pPr marL="285750" indent="-285750" defTabSz="685800" eaLnBrk="1" fontAlgn="auto" hangingPunct="1">
              <a:spcBef>
                <a:spcPts val="0"/>
              </a:spcBef>
              <a:spcAft>
                <a:spcPts val="600"/>
              </a:spcAft>
              <a:buFont typeface="Wingdings" panose="05000000000000000000" pitchFamily="2" charset="2"/>
              <a:buChar char="§"/>
            </a:pPr>
            <a:r>
              <a:rPr lang="en-US" sz="1600" dirty="0">
                <a:solidFill>
                  <a:srgbClr val="C00000"/>
                </a:solidFill>
                <a:latin typeface="Calibri" panose="020F0502020204030204"/>
              </a:rPr>
              <a:t>Locate your </a:t>
            </a:r>
            <a:r>
              <a:rPr lang="en-US" sz="1600" b="1" dirty="0">
                <a:solidFill>
                  <a:srgbClr val="C00000"/>
                </a:solidFill>
                <a:latin typeface="Calibri" panose="020F0502020204030204"/>
              </a:rPr>
              <a:t>Microphone</a:t>
            </a:r>
            <a:r>
              <a:rPr lang="en-US" sz="1600" dirty="0">
                <a:solidFill>
                  <a:srgbClr val="C00000"/>
                </a:solidFill>
                <a:latin typeface="Calibri" panose="020F0502020204030204"/>
              </a:rPr>
              <a:t> button</a:t>
            </a:r>
          </a:p>
          <a:p>
            <a:pPr marL="285750" indent="-285750" defTabSz="685800" eaLnBrk="1" fontAlgn="auto" hangingPunct="1">
              <a:spcBef>
                <a:spcPts val="0"/>
              </a:spcBef>
              <a:spcAft>
                <a:spcPts val="600"/>
              </a:spcAft>
              <a:buFont typeface="Wingdings" panose="05000000000000000000" pitchFamily="2" charset="2"/>
              <a:buChar char="§"/>
            </a:pPr>
            <a:r>
              <a:rPr lang="en-US" sz="1600" dirty="0">
                <a:solidFill>
                  <a:srgbClr val="C00000"/>
                </a:solidFill>
                <a:latin typeface="Calibri" panose="020F0502020204030204"/>
              </a:rPr>
              <a:t>Locate your </a:t>
            </a:r>
            <a:r>
              <a:rPr lang="en-US" sz="1600" b="1" dirty="0">
                <a:solidFill>
                  <a:srgbClr val="C00000"/>
                </a:solidFill>
                <a:latin typeface="Calibri" panose="020F0502020204030204"/>
              </a:rPr>
              <a:t>Video</a:t>
            </a:r>
            <a:r>
              <a:rPr lang="en-US" sz="1600" dirty="0">
                <a:solidFill>
                  <a:srgbClr val="C00000"/>
                </a:solidFill>
                <a:latin typeface="Calibri" panose="020F0502020204030204"/>
              </a:rPr>
              <a:t> button</a:t>
            </a:r>
          </a:p>
          <a:p>
            <a:pPr marL="285750" indent="-285750" defTabSz="685800" eaLnBrk="1" fontAlgn="auto" hangingPunct="1">
              <a:spcBef>
                <a:spcPts val="0"/>
              </a:spcBef>
              <a:spcAft>
                <a:spcPts val="600"/>
              </a:spcAft>
              <a:buFont typeface="Wingdings" panose="05000000000000000000" pitchFamily="2" charset="2"/>
              <a:buChar char="§"/>
            </a:pPr>
            <a:r>
              <a:rPr lang="en-US" sz="1600" dirty="0">
                <a:solidFill>
                  <a:srgbClr val="C00000"/>
                </a:solidFill>
                <a:latin typeface="Calibri" panose="020F0502020204030204"/>
              </a:rPr>
              <a:t>Locate your </a:t>
            </a:r>
            <a:r>
              <a:rPr lang="en-US" sz="1600" b="1" dirty="0">
                <a:solidFill>
                  <a:srgbClr val="C00000"/>
                </a:solidFill>
                <a:latin typeface="Calibri" panose="020F0502020204030204"/>
              </a:rPr>
              <a:t>Reactions</a:t>
            </a:r>
            <a:r>
              <a:rPr lang="en-US" sz="1600" dirty="0">
                <a:solidFill>
                  <a:srgbClr val="C00000"/>
                </a:solidFill>
                <a:latin typeface="Calibri" panose="020F0502020204030204"/>
              </a:rPr>
              <a:t> button</a:t>
            </a:r>
          </a:p>
          <a:p>
            <a:pPr marL="285750" indent="-285750" defTabSz="685800" eaLnBrk="1" fontAlgn="auto" hangingPunct="1">
              <a:spcBef>
                <a:spcPts val="0"/>
              </a:spcBef>
              <a:spcAft>
                <a:spcPts val="600"/>
              </a:spcAft>
              <a:buFont typeface="Wingdings" panose="05000000000000000000" pitchFamily="2" charset="2"/>
              <a:buChar char="§"/>
            </a:pPr>
            <a:r>
              <a:rPr lang="en-US" sz="1600" dirty="0">
                <a:solidFill>
                  <a:srgbClr val="C00000"/>
                </a:solidFill>
                <a:latin typeface="Calibri" panose="020F0502020204030204"/>
              </a:rPr>
              <a:t>Locate </a:t>
            </a:r>
            <a:r>
              <a:rPr lang="en-US" sz="1600" b="1" dirty="0">
                <a:solidFill>
                  <a:srgbClr val="C00000"/>
                </a:solidFill>
                <a:latin typeface="Calibri" panose="020F0502020204030204"/>
              </a:rPr>
              <a:t>Hand-raising</a:t>
            </a:r>
            <a:r>
              <a:rPr lang="en-US" sz="1600" dirty="0">
                <a:solidFill>
                  <a:srgbClr val="C00000"/>
                </a:solidFill>
                <a:latin typeface="Calibri" panose="020F0502020204030204"/>
              </a:rPr>
              <a:t> button</a:t>
            </a:r>
          </a:p>
        </p:txBody>
      </p:sp>
      <p:pic>
        <p:nvPicPr>
          <p:cNvPr id="37" name="Picture 36" descr="control bar which contains participant interactive tools like audio, video, participant list, chat, and reactions.">
            <a:extLst>
              <a:ext uri="{FF2B5EF4-FFF2-40B4-BE49-F238E27FC236}">
                <a16:creationId xmlns:a16="http://schemas.microsoft.com/office/drawing/2014/main" id="{8BF32204-FF8D-68C5-966B-F097A64AAD03}"/>
              </a:ext>
            </a:extLst>
          </p:cNvPr>
          <p:cNvPicPr>
            <a:picLocks noChangeAspect="1"/>
          </p:cNvPicPr>
          <p:nvPr/>
        </p:nvPicPr>
        <p:blipFill>
          <a:blip r:embed="rId2"/>
          <a:srcRect t="4664" r="38615"/>
          <a:stretch/>
        </p:blipFill>
        <p:spPr>
          <a:xfrm>
            <a:off x="381000" y="2791159"/>
            <a:ext cx="5165630" cy="557471"/>
          </a:xfrm>
          <a:prstGeom prst="rect">
            <a:avLst/>
          </a:prstGeom>
        </p:spPr>
      </p:pic>
      <p:cxnSp>
        <p:nvCxnSpPr>
          <p:cNvPr id="16" name="Straight Arrow Connector 15">
            <a:extLst>
              <a:ext uri="{FF2B5EF4-FFF2-40B4-BE49-F238E27FC236}">
                <a16:creationId xmlns:a16="http://schemas.microsoft.com/office/drawing/2014/main" id="{5191C9B8-306A-2769-2F4F-F5EB13FB964F}"/>
              </a:ext>
              <a:ext uri="{C183D7F6-B498-43B3-948B-1728B52AA6E4}">
                <adec:decorative xmlns:adec="http://schemas.microsoft.com/office/drawing/2017/decorative" val="1"/>
              </a:ext>
            </a:extLst>
          </p:cNvPr>
          <p:cNvCxnSpPr>
            <a:cxnSpLocks/>
          </p:cNvCxnSpPr>
          <p:nvPr/>
        </p:nvCxnSpPr>
        <p:spPr>
          <a:xfrm>
            <a:off x="609600" y="3348630"/>
            <a:ext cx="0" cy="3808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69B9D0D-1862-A4EC-8134-26FEE66886C5}"/>
              </a:ext>
              <a:ext uri="{C183D7F6-B498-43B3-948B-1728B52AA6E4}">
                <adec:decorative xmlns:adec="http://schemas.microsoft.com/office/drawing/2017/decorative" val="1"/>
              </a:ext>
            </a:extLst>
          </p:cNvPr>
          <p:cNvCxnSpPr>
            <a:cxnSpLocks/>
          </p:cNvCxnSpPr>
          <p:nvPr/>
        </p:nvCxnSpPr>
        <p:spPr>
          <a:xfrm>
            <a:off x="1371600" y="3348630"/>
            <a:ext cx="0" cy="3805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AE42D09-DB76-40AA-7D0D-680F3AC186BB}"/>
              </a:ext>
            </a:extLst>
          </p:cNvPr>
          <p:cNvSpPr txBox="1"/>
          <p:nvPr/>
        </p:nvSpPr>
        <p:spPr>
          <a:xfrm>
            <a:off x="253606" y="3701396"/>
            <a:ext cx="2862977" cy="2400657"/>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500" b="1" dirty="0">
                <a:solidFill>
                  <a:prstClr val="black"/>
                </a:solidFill>
                <a:latin typeface="Calibri" panose="020F0502020204030204"/>
              </a:rPr>
              <a:t>Audio</a:t>
            </a:r>
            <a:r>
              <a:rPr lang="en-US" sz="1500" dirty="0">
                <a:solidFill>
                  <a:prstClr val="black"/>
                </a:solidFill>
                <a:latin typeface="Calibri" panose="020F0502020204030204"/>
              </a:rPr>
              <a:t> and </a:t>
            </a:r>
            <a:r>
              <a:rPr lang="en-US" sz="1500" b="1" dirty="0">
                <a:solidFill>
                  <a:prstClr val="black"/>
                </a:solidFill>
                <a:latin typeface="Calibri" panose="020F0502020204030204"/>
              </a:rPr>
              <a:t>Video</a:t>
            </a:r>
            <a:r>
              <a:rPr lang="en-US" sz="1500" dirty="0">
                <a:solidFill>
                  <a:prstClr val="black"/>
                </a:solidFill>
                <a:latin typeface="Calibri" panose="020F0502020204030204"/>
              </a:rPr>
              <a:t> Settings. </a:t>
            </a:r>
          </a:p>
          <a:p>
            <a:pPr defTabSz="685800" eaLnBrk="1" fontAlgn="auto" hangingPunct="1">
              <a:spcBef>
                <a:spcPts val="0"/>
              </a:spcBef>
              <a:spcAft>
                <a:spcPts val="0"/>
              </a:spcAft>
            </a:pPr>
            <a:endParaRPr lang="en-US" sz="1500" dirty="0">
              <a:solidFill>
                <a:prstClr val="black"/>
              </a:solidFill>
              <a:latin typeface="Calibri" panose="020F0502020204030204"/>
            </a:endParaRPr>
          </a:p>
          <a:p>
            <a:pPr defTabSz="685800" eaLnBrk="1" fontAlgn="auto" hangingPunct="1">
              <a:spcBef>
                <a:spcPts val="0"/>
              </a:spcBef>
              <a:spcAft>
                <a:spcPts val="0"/>
              </a:spcAft>
            </a:pPr>
            <a:r>
              <a:rPr lang="en-US" sz="1500" dirty="0">
                <a:solidFill>
                  <a:prstClr val="black"/>
                </a:solidFill>
                <a:latin typeface="Calibri" panose="020F0502020204030204"/>
              </a:rPr>
              <a:t>Click icon to turn on or off. Red slash through the icon indicates that it is turned off. </a:t>
            </a:r>
          </a:p>
          <a:p>
            <a:pPr algn="ctr" defTabSz="685800" eaLnBrk="1" fontAlgn="auto" hangingPunct="1">
              <a:spcBef>
                <a:spcPts val="0"/>
              </a:spcBef>
              <a:spcAft>
                <a:spcPts val="0"/>
              </a:spcAft>
            </a:pPr>
            <a:endParaRPr lang="en-US" sz="1500" dirty="0">
              <a:solidFill>
                <a:prstClr val="black"/>
              </a:solidFill>
              <a:latin typeface="Calibri" panose="020F0502020204030204"/>
            </a:endParaRPr>
          </a:p>
          <a:p>
            <a:pPr defTabSz="685800" eaLnBrk="1" fontAlgn="auto" hangingPunct="1">
              <a:spcBef>
                <a:spcPts val="0"/>
              </a:spcBef>
              <a:spcAft>
                <a:spcPts val="0"/>
              </a:spcAft>
            </a:pPr>
            <a:r>
              <a:rPr lang="en-US" sz="1500" dirty="0">
                <a:solidFill>
                  <a:prstClr val="black"/>
                </a:solidFill>
                <a:latin typeface="Calibri" panose="020F0502020204030204"/>
              </a:rPr>
              <a:t>Click arrow (^) to the right of each icon for more settings (e.g., change microphone, virtual backgrounds). </a:t>
            </a:r>
          </a:p>
        </p:txBody>
      </p:sp>
      <p:cxnSp>
        <p:nvCxnSpPr>
          <p:cNvPr id="15" name="Straight Arrow Connector 14">
            <a:extLst>
              <a:ext uri="{FF2B5EF4-FFF2-40B4-BE49-F238E27FC236}">
                <a16:creationId xmlns:a16="http://schemas.microsoft.com/office/drawing/2014/main" id="{84873902-DF86-DC1A-70DC-0472EC71806C}"/>
              </a:ext>
              <a:ext uri="{C183D7F6-B498-43B3-948B-1728B52AA6E4}">
                <adec:decorative xmlns:adec="http://schemas.microsoft.com/office/drawing/2017/decorative" val="1"/>
              </a:ext>
            </a:extLst>
          </p:cNvPr>
          <p:cNvCxnSpPr>
            <a:cxnSpLocks/>
          </p:cNvCxnSpPr>
          <p:nvPr/>
        </p:nvCxnSpPr>
        <p:spPr>
          <a:xfrm flipH="1">
            <a:off x="3476181" y="3348630"/>
            <a:ext cx="4336" cy="3755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EF25686-2C4A-3728-49C9-23A1E4E62FB4}"/>
              </a:ext>
            </a:extLst>
          </p:cNvPr>
          <p:cNvSpPr txBox="1"/>
          <p:nvPr/>
        </p:nvSpPr>
        <p:spPr>
          <a:xfrm>
            <a:off x="3286143" y="3689056"/>
            <a:ext cx="2486916" cy="784830"/>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500" b="1" dirty="0">
                <a:solidFill>
                  <a:prstClr val="black"/>
                </a:solidFill>
                <a:latin typeface="Calibri" panose="020F0502020204030204"/>
              </a:rPr>
              <a:t>Chat: </a:t>
            </a:r>
            <a:r>
              <a:rPr lang="en-US" sz="1500" dirty="0">
                <a:solidFill>
                  <a:prstClr val="black"/>
                </a:solidFill>
                <a:latin typeface="Calibri" panose="020F0502020204030204"/>
              </a:rPr>
              <a:t>This will allow you to chat with the Host and other participants. </a:t>
            </a:r>
          </a:p>
        </p:txBody>
      </p:sp>
      <p:cxnSp>
        <p:nvCxnSpPr>
          <p:cNvPr id="60" name="Straight Arrow Connector 59">
            <a:extLst>
              <a:ext uri="{FF2B5EF4-FFF2-40B4-BE49-F238E27FC236}">
                <a16:creationId xmlns:a16="http://schemas.microsoft.com/office/drawing/2014/main" id="{B9E4BDFE-B354-9CAF-4F3E-672F7A870C2C}"/>
              </a:ext>
              <a:ext uri="{C183D7F6-B498-43B3-948B-1728B52AA6E4}">
                <adec:decorative xmlns:adec="http://schemas.microsoft.com/office/drawing/2017/decorative" val="1"/>
              </a:ext>
            </a:extLst>
          </p:cNvPr>
          <p:cNvCxnSpPr>
            <a:cxnSpLocks/>
          </p:cNvCxnSpPr>
          <p:nvPr/>
        </p:nvCxnSpPr>
        <p:spPr>
          <a:xfrm>
            <a:off x="4419600" y="4473886"/>
            <a:ext cx="0" cy="3670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 name="Picture 4" descr="chat box for sending messages">
            <a:extLst>
              <a:ext uri="{FF2B5EF4-FFF2-40B4-BE49-F238E27FC236}">
                <a16:creationId xmlns:a16="http://schemas.microsoft.com/office/drawing/2014/main" id="{02C83886-9444-6761-F37E-40D7ED06D2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536"/>
          <a:stretch/>
        </p:blipFill>
        <p:spPr bwMode="auto">
          <a:xfrm>
            <a:off x="3201369" y="4801860"/>
            <a:ext cx="2826050" cy="6924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3D921738-ADD7-7CA8-51E4-172F041F907C}"/>
              </a:ext>
              <a:ext uri="{C183D7F6-B498-43B3-948B-1728B52AA6E4}">
                <adec:decorative xmlns:adec="http://schemas.microsoft.com/office/drawing/2017/decorative" val="1"/>
              </a:ext>
            </a:extLst>
          </p:cNvPr>
          <p:cNvCxnSpPr/>
          <p:nvPr/>
        </p:nvCxnSpPr>
        <p:spPr>
          <a:xfrm>
            <a:off x="5546630" y="3103574"/>
            <a:ext cx="1844770" cy="0"/>
          </a:xfrm>
          <a:prstGeom prst="line">
            <a:avLst/>
          </a:prstGeom>
          <a:ln w="60325"/>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601D909-6451-3F63-933C-4CDCB2241F99}"/>
              </a:ext>
              <a:ext uri="{C183D7F6-B498-43B3-948B-1728B52AA6E4}">
                <adec:decorative xmlns:adec="http://schemas.microsoft.com/office/drawing/2017/decorative" val="1"/>
              </a:ext>
            </a:extLst>
          </p:cNvPr>
          <p:cNvCxnSpPr>
            <a:cxnSpLocks/>
          </p:cNvCxnSpPr>
          <p:nvPr/>
        </p:nvCxnSpPr>
        <p:spPr>
          <a:xfrm>
            <a:off x="7358743" y="3125223"/>
            <a:ext cx="0" cy="5272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9080944-1D86-11B9-7C6B-A642FF161A16}"/>
              </a:ext>
            </a:extLst>
          </p:cNvPr>
          <p:cNvSpPr txBox="1"/>
          <p:nvPr/>
        </p:nvSpPr>
        <p:spPr>
          <a:xfrm>
            <a:off x="6224142" y="3652486"/>
            <a:ext cx="2486916" cy="1708160"/>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500" b="1" dirty="0">
                <a:solidFill>
                  <a:prstClr val="black"/>
                </a:solidFill>
                <a:latin typeface="Calibri" panose="020F0502020204030204"/>
              </a:rPr>
              <a:t>React: </a:t>
            </a:r>
            <a:r>
              <a:rPr lang="en-US" sz="1500" dirty="0">
                <a:solidFill>
                  <a:prstClr val="black"/>
                </a:solidFill>
                <a:latin typeface="Calibri" panose="020F0502020204030204"/>
              </a:rPr>
              <a:t>This will allow you to use an emoji to provide a reaction without interrupting the meeting. Reactions will disappear after 5 seconds. </a:t>
            </a:r>
            <a:r>
              <a:rPr lang="en-US" sz="1500" b="1" dirty="0">
                <a:solidFill>
                  <a:prstClr val="black"/>
                </a:solidFill>
                <a:latin typeface="Calibri" panose="020F0502020204030204"/>
              </a:rPr>
              <a:t>Raise Hand </a:t>
            </a:r>
            <a:r>
              <a:rPr lang="en-US" sz="1500" dirty="0">
                <a:solidFill>
                  <a:prstClr val="black"/>
                </a:solidFill>
                <a:latin typeface="Calibri" panose="020F0502020204030204"/>
              </a:rPr>
              <a:t>might be found here or as its own button</a:t>
            </a:r>
          </a:p>
        </p:txBody>
      </p:sp>
      <p:cxnSp>
        <p:nvCxnSpPr>
          <p:cNvPr id="12" name="Straight Arrow Connector 11">
            <a:extLst>
              <a:ext uri="{FF2B5EF4-FFF2-40B4-BE49-F238E27FC236}">
                <a16:creationId xmlns:a16="http://schemas.microsoft.com/office/drawing/2014/main" id="{8E034ACE-3164-438C-3E19-5DB7DE51475E}"/>
              </a:ext>
              <a:ext uri="{C183D7F6-B498-43B3-948B-1728B52AA6E4}">
                <adec:decorative xmlns:adec="http://schemas.microsoft.com/office/drawing/2017/decorative" val="1"/>
              </a:ext>
            </a:extLst>
          </p:cNvPr>
          <p:cNvCxnSpPr>
            <a:cxnSpLocks/>
          </p:cNvCxnSpPr>
          <p:nvPr/>
        </p:nvCxnSpPr>
        <p:spPr>
          <a:xfrm>
            <a:off x="7391400" y="5360646"/>
            <a:ext cx="0" cy="2660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Emoji reaction options including applause, thumbs up, heart/love, crying-laughing, surprise, celebration">
            <a:extLst>
              <a:ext uri="{FF2B5EF4-FFF2-40B4-BE49-F238E27FC236}">
                <a16:creationId xmlns:a16="http://schemas.microsoft.com/office/drawing/2014/main" id="{B12D5BC1-7F12-4E0D-0A75-00E3071AEC1F}"/>
              </a:ext>
            </a:extLst>
          </p:cNvPr>
          <p:cNvPicPr>
            <a:picLocks noChangeAspect="1"/>
          </p:cNvPicPr>
          <p:nvPr/>
        </p:nvPicPr>
        <p:blipFill>
          <a:blip r:embed="rId4"/>
          <a:stretch>
            <a:fillRect/>
          </a:stretch>
        </p:blipFill>
        <p:spPr>
          <a:xfrm>
            <a:off x="6438900" y="5626703"/>
            <a:ext cx="2057400" cy="450569"/>
          </a:xfrm>
          <a:prstGeom prst="rect">
            <a:avLst/>
          </a:prstGeom>
        </p:spPr>
      </p:pic>
      <p:pic>
        <p:nvPicPr>
          <p:cNvPr id="5" name="Picture 4" descr="control bar which contains  tools like show captions, meeting info, and more which contains transcript option">
            <a:extLst>
              <a:ext uri="{FF2B5EF4-FFF2-40B4-BE49-F238E27FC236}">
                <a16:creationId xmlns:a16="http://schemas.microsoft.com/office/drawing/2014/main" id="{25DE29C9-809D-1033-3A84-C2FF79BBDD39}"/>
              </a:ext>
            </a:extLst>
          </p:cNvPr>
          <p:cNvPicPr>
            <a:picLocks noChangeAspect="1"/>
          </p:cNvPicPr>
          <p:nvPr/>
        </p:nvPicPr>
        <p:blipFill>
          <a:blip r:embed="rId5"/>
          <a:srcRect l="72079"/>
          <a:stretch/>
        </p:blipFill>
        <p:spPr>
          <a:xfrm>
            <a:off x="5493543" y="1796722"/>
            <a:ext cx="3002757" cy="493904"/>
          </a:xfrm>
          <a:prstGeom prst="rect">
            <a:avLst/>
          </a:prstGeom>
        </p:spPr>
      </p:pic>
      <p:cxnSp>
        <p:nvCxnSpPr>
          <p:cNvPr id="19" name="Straight Arrow Connector 18">
            <a:extLst>
              <a:ext uri="{FF2B5EF4-FFF2-40B4-BE49-F238E27FC236}">
                <a16:creationId xmlns:a16="http://schemas.microsoft.com/office/drawing/2014/main" id="{531E2BA7-4375-AEA4-9881-0E667C22BBC6}"/>
              </a:ext>
              <a:ext uri="{C183D7F6-B498-43B3-948B-1728B52AA6E4}">
                <adec:decorative xmlns:adec="http://schemas.microsoft.com/office/drawing/2017/decorative" val="1"/>
              </a:ext>
            </a:extLst>
          </p:cNvPr>
          <p:cNvCxnSpPr>
            <a:cxnSpLocks/>
          </p:cNvCxnSpPr>
          <p:nvPr/>
        </p:nvCxnSpPr>
        <p:spPr>
          <a:xfrm flipV="1">
            <a:off x="5867400" y="1379670"/>
            <a:ext cx="0" cy="4515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CF3D217-24DA-243A-B92E-9060450C36D6}"/>
              </a:ext>
            </a:extLst>
          </p:cNvPr>
          <p:cNvSpPr txBox="1"/>
          <p:nvPr/>
        </p:nvSpPr>
        <p:spPr>
          <a:xfrm>
            <a:off x="4937051" y="364551"/>
            <a:ext cx="1653616" cy="1015663"/>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 </a:t>
            </a:r>
            <a:r>
              <a:rPr lang="en-US" sz="1500" b="1" dirty="0">
                <a:solidFill>
                  <a:prstClr val="black"/>
                </a:solidFill>
                <a:latin typeface="Calibri" panose="020F0502020204030204"/>
              </a:rPr>
              <a:t>Show Captions: </a:t>
            </a:r>
            <a:r>
              <a:rPr lang="en-US" sz="1500" dirty="0">
                <a:solidFill>
                  <a:prstClr val="black"/>
                </a:solidFill>
                <a:latin typeface="Calibri" panose="020F0502020204030204"/>
              </a:rPr>
              <a:t>This will display live closed captions.</a:t>
            </a:r>
          </a:p>
        </p:txBody>
      </p:sp>
      <p:cxnSp>
        <p:nvCxnSpPr>
          <p:cNvPr id="46" name="Straight Arrow Connector 45">
            <a:extLst>
              <a:ext uri="{FF2B5EF4-FFF2-40B4-BE49-F238E27FC236}">
                <a16:creationId xmlns:a16="http://schemas.microsoft.com/office/drawing/2014/main" id="{6C925385-48AA-29AA-D6B0-78A5B36A28A5}"/>
              </a:ext>
              <a:ext uri="{C183D7F6-B498-43B3-948B-1728B52AA6E4}">
                <adec:decorative xmlns:adec="http://schemas.microsoft.com/office/drawing/2017/decorative" val="1"/>
              </a:ext>
            </a:extLst>
          </p:cNvPr>
          <p:cNvCxnSpPr>
            <a:cxnSpLocks/>
          </p:cNvCxnSpPr>
          <p:nvPr/>
        </p:nvCxnSpPr>
        <p:spPr>
          <a:xfrm flipV="1">
            <a:off x="7956029" y="1379670"/>
            <a:ext cx="0" cy="4170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AB9E9B-42EE-2C0C-27EA-3DBFFB2DBDB0}"/>
              </a:ext>
            </a:extLst>
          </p:cNvPr>
          <p:cNvSpPr txBox="1"/>
          <p:nvPr/>
        </p:nvSpPr>
        <p:spPr>
          <a:xfrm>
            <a:off x="6993307" y="156896"/>
            <a:ext cx="1823618" cy="1246495"/>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500" b="1" dirty="0">
                <a:solidFill>
                  <a:prstClr val="black"/>
                </a:solidFill>
                <a:latin typeface="Calibri" panose="020F0502020204030204"/>
              </a:rPr>
              <a:t>Transcript: </a:t>
            </a:r>
            <a:r>
              <a:rPr lang="en-US" sz="1500" dirty="0">
                <a:solidFill>
                  <a:prstClr val="black"/>
                </a:solidFill>
                <a:latin typeface="Calibri" panose="020F0502020204030204"/>
              </a:rPr>
              <a:t>This will display a running transcript. Find by selecting from </a:t>
            </a:r>
            <a:r>
              <a:rPr lang="en-US" sz="1500" b="1" dirty="0">
                <a:solidFill>
                  <a:prstClr val="black"/>
                </a:solidFill>
                <a:latin typeface="Calibri" panose="020F0502020204030204"/>
              </a:rPr>
              <a:t>More</a:t>
            </a:r>
            <a:r>
              <a:rPr lang="en-US" sz="1500" dirty="0">
                <a:solidFill>
                  <a:prstClr val="black"/>
                </a:solidFill>
                <a:latin typeface="Calibri" panose="020F0502020204030204"/>
              </a:rPr>
              <a:t> button.</a:t>
            </a:r>
          </a:p>
        </p:txBody>
      </p:sp>
      <p:sp>
        <p:nvSpPr>
          <p:cNvPr id="23" name="TextBox 22">
            <a:extLst>
              <a:ext uri="{FF2B5EF4-FFF2-40B4-BE49-F238E27FC236}">
                <a16:creationId xmlns:a16="http://schemas.microsoft.com/office/drawing/2014/main" id="{3ECD53F6-016B-A6DE-0421-452F74465AD1}"/>
              </a:ext>
            </a:extLst>
          </p:cNvPr>
          <p:cNvSpPr txBox="1"/>
          <p:nvPr/>
        </p:nvSpPr>
        <p:spPr>
          <a:xfrm>
            <a:off x="2354572" y="6254764"/>
            <a:ext cx="4638735" cy="400110"/>
          </a:xfrm>
          <a:prstGeom prst="rect">
            <a:avLst/>
          </a:prstGeom>
          <a:noFill/>
          <a:ln>
            <a:solidFill>
              <a:schemeClr val="accent1"/>
            </a:solidFill>
          </a:ln>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 </a:t>
            </a:r>
            <a:r>
              <a:rPr lang="en-US" sz="2000" b="1" dirty="0">
                <a:solidFill>
                  <a:srgbClr val="C00000"/>
                </a:solidFill>
                <a:latin typeface="Calibri" panose="020F0502020204030204"/>
              </a:rPr>
              <a:t>Leave microphone muted until speaking</a:t>
            </a:r>
          </a:p>
        </p:txBody>
      </p:sp>
    </p:spTree>
    <p:extLst>
      <p:ext uri="{BB962C8B-B14F-4D97-AF65-F5344CB8AC3E}">
        <p14:creationId xmlns:p14="http://schemas.microsoft.com/office/powerpoint/2010/main" val="2871035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How is staff quality ensured?</a:t>
            </a:r>
            <a:endParaRPr lang="en-US" dirty="0"/>
          </a:p>
        </p:txBody>
      </p:sp>
      <p:sp>
        <p:nvSpPr>
          <p:cNvPr id="3" name="Content Placeholder 2"/>
          <p:cNvSpPr>
            <a:spLocks noGrp="1"/>
          </p:cNvSpPr>
          <p:nvPr>
            <p:ph sz="half" idx="1"/>
          </p:nvPr>
        </p:nvSpPr>
        <p:spPr>
          <a:xfrm>
            <a:off x="685800" y="1828800"/>
            <a:ext cx="4419600" cy="3977640"/>
          </a:xfrm>
        </p:spPr>
        <p:txBody>
          <a:bodyPr>
            <a:normAutofit fontScale="85000" lnSpcReduction="10000"/>
          </a:bodyPr>
          <a:lstStyle/>
          <a:p>
            <a:pPr>
              <a:spcBef>
                <a:spcPct val="0"/>
              </a:spcBef>
              <a:spcAft>
                <a:spcPts val="1800"/>
              </a:spcAft>
            </a:pPr>
            <a:r>
              <a:rPr lang="en-US" altLang="en-US" dirty="0"/>
              <a:t>Organizational support for program</a:t>
            </a:r>
          </a:p>
          <a:p>
            <a:pPr>
              <a:spcBef>
                <a:spcPct val="0"/>
              </a:spcBef>
              <a:spcAft>
                <a:spcPts val="1800"/>
              </a:spcAft>
            </a:pPr>
            <a:r>
              <a:rPr lang="en-US" altLang="en-US" dirty="0"/>
              <a:t>Appropriate hiring practices, including background screening</a:t>
            </a:r>
          </a:p>
          <a:p>
            <a:pPr>
              <a:spcBef>
                <a:spcPct val="0"/>
              </a:spcBef>
              <a:spcAft>
                <a:spcPts val="1800"/>
              </a:spcAft>
            </a:pPr>
            <a:r>
              <a:rPr lang="en-US" altLang="en-US" dirty="0"/>
              <a:t>Provide training and PD</a:t>
            </a:r>
          </a:p>
          <a:p>
            <a:pPr>
              <a:spcBef>
                <a:spcPct val="0"/>
              </a:spcBef>
              <a:spcAft>
                <a:spcPts val="1800"/>
              </a:spcAft>
            </a:pPr>
            <a:r>
              <a:rPr lang="en-US" altLang="en-US" dirty="0"/>
              <a:t>Provide time to plan</a:t>
            </a:r>
          </a:p>
          <a:p>
            <a:pPr>
              <a:spcBef>
                <a:spcPct val="0"/>
              </a:spcBef>
              <a:spcAft>
                <a:spcPts val="1800"/>
              </a:spcAft>
            </a:pPr>
            <a:r>
              <a:rPr lang="en-US" altLang="en-US" dirty="0"/>
              <a:t>Staffing appropriate for the program and realistic for community</a:t>
            </a:r>
          </a:p>
          <a:p>
            <a:pPr>
              <a:spcBef>
                <a:spcPct val="0"/>
              </a:spcBef>
              <a:spcAft>
                <a:spcPts val="1800"/>
              </a:spcAft>
            </a:pPr>
            <a:r>
              <a:rPr lang="en-US" altLang="en-US" dirty="0"/>
              <a:t>Clear contracts and job descriptions</a:t>
            </a:r>
          </a:p>
          <a:p>
            <a:pPr>
              <a:spcBef>
                <a:spcPct val="0"/>
              </a:spcBef>
              <a:spcAft>
                <a:spcPts val="1800"/>
              </a:spcAft>
            </a:pPr>
            <a:r>
              <a:rPr lang="en-US" altLang="en-US" dirty="0"/>
              <a:t>Support from the fiscal staff</a:t>
            </a:r>
          </a:p>
          <a:p>
            <a:endParaRPr lang="en-US" dirty="0"/>
          </a:p>
        </p:txBody>
      </p:sp>
      <p:pic>
        <p:nvPicPr>
          <p:cNvPr id="6" name="Picture 5" descr="staff training event ">
            <a:extLst>
              <a:ext uri="{FF2B5EF4-FFF2-40B4-BE49-F238E27FC236}">
                <a16:creationId xmlns:a16="http://schemas.microsoft.com/office/drawing/2014/main" id="{962EE2B0-F0BC-0DB9-421A-72FB213C8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743200"/>
            <a:ext cx="3086100" cy="2057400"/>
          </a:xfrm>
          <a:prstGeom prst="rect">
            <a:avLst/>
          </a:prstGeom>
        </p:spPr>
      </p:pic>
    </p:spTree>
    <p:extLst>
      <p:ext uri="{BB962C8B-B14F-4D97-AF65-F5344CB8AC3E}">
        <p14:creationId xmlns:p14="http://schemas.microsoft.com/office/powerpoint/2010/main" val="2946581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rPr>
              <a:t>Why are partnerships important?</a:t>
            </a:r>
            <a:endParaRPr lang="en-US" dirty="0"/>
          </a:p>
        </p:txBody>
      </p:sp>
      <p:sp>
        <p:nvSpPr>
          <p:cNvPr id="3" name="Content Placeholder 2"/>
          <p:cNvSpPr>
            <a:spLocks noGrp="1"/>
          </p:cNvSpPr>
          <p:nvPr>
            <p:ph sz="half" idx="1"/>
          </p:nvPr>
        </p:nvSpPr>
        <p:spPr>
          <a:xfrm>
            <a:off x="628650" y="1821180"/>
            <a:ext cx="4495800" cy="3977640"/>
          </a:xfrm>
        </p:spPr>
        <p:txBody>
          <a:bodyPr>
            <a:normAutofit/>
          </a:bodyPr>
          <a:lstStyle/>
          <a:p>
            <a:pPr>
              <a:spcBef>
                <a:spcPts val="0"/>
              </a:spcBef>
              <a:spcAft>
                <a:spcPts val="1800"/>
              </a:spcAft>
              <a:defRPr/>
            </a:pPr>
            <a:r>
              <a:rPr lang="en-US" altLang="en-US" dirty="0"/>
              <a:t>Staffing</a:t>
            </a:r>
          </a:p>
          <a:p>
            <a:pPr>
              <a:spcBef>
                <a:spcPts val="0"/>
              </a:spcBef>
              <a:spcAft>
                <a:spcPts val="1800"/>
              </a:spcAft>
              <a:defRPr/>
            </a:pPr>
            <a:r>
              <a:rPr lang="en-US" altLang="en-US" dirty="0"/>
              <a:t>Programming variety and expertise</a:t>
            </a:r>
          </a:p>
          <a:p>
            <a:pPr>
              <a:spcBef>
                <a:spcPts val="0"/>
              </a:spcBef>
              <a:spcAft>
                <a:spcPts val="1800"/>
              </a:spcAft>
              <a:defRPr/>
            </a:pPr>
            <a:r>
              <a:rPr lang="en-US" altLang="en-US" dirty="0"/>
              <a:t>Staff that know/reflect the local culture</a:t>
            </a:r>
          </a:p>
          <a:p>
            <a:pPr>
              <a:spcBef>
                <a:spcPts val="0"/>
              </a:spcBef>
              <a:spcAft>
                <a:spcPts val="1800"/>
              </a:spcAft>
              <a:defRPr/>
            </a:pPr>
            <a:r>
              <a:rPr lang="en-US" altLang="en-US" dirty="0"/>
              <a:t>Programmatic funding and/or in-kind support</a:t>
            </a:r>
          </a:p>
          <a:p>
            <a:pPr>
              <a:spcBef>
                <a:spcPts val="0"/>
              </a:spcBef>
              <a:spcAft>
                <a:spcPts val="1800"/>
              </a:spcAft>
              <a:defRPr/>
            </a:pPr>
            <a:r>
              <a:rPr lang="en-US" altLang="en-US" dirty="0"/>
              <a:t>Sustainability</a:t>
            </a:r>
          </a:p>
          <a:p>
            <a:endParaRPr lang="en-US" dirty="0"/>
          </a:p>
        </p:txBody>
      </p:sp>
      <p:pic>
        <p:nvPicPr>
          <p:cNvPr id="8" name="Picture 7" descr="Two people collaborating ">
            <a:extLst>
              <a:ext uri="{FF2B5EF4-FFF2-40B4-BE49-F238E27FC236}">
                <a16:creationId xmlns:a16="http://schemas.microsoft.com/office/drawing/2014/main" id="{3CF62563-542B-ED48-671C-8221608480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981200"/>
            <a:ext cx="2438400" cy="3657600"/>
          </a:xfrm>
          <a:prstGeom prst="rect">
            <a:avLst/>
          </a:prstGeom>
        </p:spPr>
      </p:pic>
    </p:spTree>
    <p:extLst>
      <p:ext uri="{BB962C8B-B14F-4D97-AF65-F5344CB8AC3E}">
        <p14:creationId xmlns:p14="http://schemas.microsoft.com/office/powerpoint/2010/main" val="1989472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l" eaLnBrk="1" hangingPunct="1"/>
            <a:r>
              <a:rPr lang="en-US" altLang="en-US" dirty="0">
                <a:solidFill>
                  <a:schemeClr val="accent1"/>
                </a:solidFill>
              </a:rPr>
              <a:t>How do we ensure program quality? </a:t>
            </a:r>
          </a:p>
        </p:txBody>
      </p:sp>
      <p:sp>
        <p:nvSpPr>
          <p:cNvPr id="40963" name="Content Placeholder 2"/>
          <p:cNvSpPr>
            <a:spLocks noGrp="1"/>
          </p:cNvSpPr>
          <p:nvPr>
            <p:ph sz="half" idx="1"/>
          </p:nvPr>
        </p:nvSpPr>
        <p:spPr>
          <a:xfrm>
            <a:off x="630827" y="1828800"/>
            <a:ext cx="5867400" cy="3977640"/>
          </a:xfrm>
        </p:spPr>
        <p:txBody>
          <a:bodyPr>
            <a:normAutofit lnSpcReduction="10000"/>
          </a:bodyPr>
          <a:lstStyle/>
          <a:p>
            <a:pPr eaLnBrk="1" hangingPunct="1">
              <a:spcBef>
                <a:spcPct val="0"/>
              </a:spcBef>
              <a:spcAft>
                <a:spcPts val="1800"/>
              </a:spcAft>
            </a:pPr>
            <a:r>
              <a:rPr lang="en-US" altLang="en-US" sz="2000" dirty="0"/>
              <a:t>Measures of Effectiveness embedded in RFA </a:t>
            </a:r>
          </a:p>
          <a:p>
            <a:pPr eaLnBrk="1" hangingPunct="1">
              <a:spcBef>
                <a:spcPct val="0"/>
              </a:spcBef>
              <a:spcAft>
                <a:spcPts val="1800"/>
              </a:spcAft>
            </a:pPr>
            <a:r>
              <a:rPr lang="en-US" altLang="en-US" sz="2000" dirty="0"/>
              <a:t>Must set and track goals and performance indicators</a:t>
            </a:r>
          </a:p>
          <a:p>
            <a:pPr eaLnBrk="1" hangingPunct="1">
              <a:spcBef>
                <a:spcPct val="0"/>
              </a:spcBef>
              <a:spcAft>
                <a:spcPts val="1800"/>
              </a:spcAft>
            </a:pPr>
            <a:r>
              <a:rPr lang="en-US" altLang="en-US" sz="2000" dirty="0"/>
              <a:t>Must contract and work with external evaluator</a:t>
            </a:r>
          </a:p>
          <a:p>
            <a:pPr eaLnBrk="1" hangingPunct="1">
              <a:spcBef>
                <a:spcPct val="0"/>
              </a:spcBef>
              <a:spcAft>
                <a:spcPts val="1800"/>
              </a:spcAft>
            </a:pPr>
            <a:r>
              <a:rPr lang="en-US" altLang="en-US" sz="2000" dirty="0"/>
              <a:t>Must attend meetings, trainings, and conferences</a:t>
            </a:r>
          </a:p>
          <a:p>
            <a:pPr eaLnBrk="1" hangingPunct="1">
              <a:spcBef>
                <a:spcPct val="0"/>
              </a:spcBef>
              <a:spcAft>
                <a:spcPts val="1800"/>
              </a:spcAft>
            </a:pPr>
            <a:r>
              <a:rPr lang="en-US" altLang="en-US" sz="2000" dirty="0"/>
              <a:t>Review PQA or other youth program quality tools and frameworks</a:t>
            </a:r>
          </a:p>
          <a:p>
            <a:pPr eaLnBrk="1" hangingPunct="1">
              <a:spcBef>
                <a:spcPct val="0"/>
              </a:spcBef>
              <a:spcAft>
                <a:spcPts val="1800"/>
              </a:spcAft>
            </a:pPr>
            <a:r>
              <a:rPr lang="en-US" altLang="en-US" sz="2000" dirty="0"/>
              <a:t>Many, many online resources for afterschool or out-of-school-time programming, such as</a:t>
            </a:r>
          </a:p>
          <a:p>
            <a:pPr lvl="1">
              <a:spcBef>
                <a:spcPct val="0"/>
              </a:spcBef>
              <a:spcAft>
                <a:spcPts val="1800"/>
              </a:spcAft>
            </a:pPr>
            <a:r>
              <a:rPr lang="en-US" altLang="en-US" sz="1700" dirty="0"/>
              <a:t>The </a:t>
            </a:r>
            <a:r>
              <a:rPr lang="en-US" altLang="en-US" sz="1700" dirty="0">
                <a:hlinkClick r:id="rId2"/>
              </a:rPr>
              <a:t>Alaska Afterschool Network</a:t>
            </a:r>
            <a:endParaRPr lang="en-US" altLang="en-US" sz="1700" dirty="0"/>
          </a:p>
          <a:p>
            <a:pPr eaLnBrk="1" hangingPunct="1">
              <a:spcBef>
                <a:spcPct val="0"/>
              </a:spcBef>
              <a:spcAft>
                <a:spcPts val="1800"/>
              </a:spcAft>
            </a:pPr>
            <a:endParaRPr lang="en-US" altLang="en-US" sz="2000" dirty="0"/>
          </a:p>
          <a:p>
            <a:pPr eaLnBrk="1" hangingPunct="1"/>
            <a:endParaRPr lang="en-US" altLang="en-US" dirty="0"/>
          </a:p>
          <a:p>
            <a:pPr eaLnBrk="1" hangingPunct="1"/>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891CD-84A4-AF98-6F4D-B00F24465861}"/>
            </a:ext>
          </a:extLst>
        </p:cNvPr>
        <p:cNvGrpSpPr/>
        <p:nvPr/>
      </p:nvGrpSpPr>
      <p:grpSpPr>
        <a:xfrm>
          <a:off x="0" y="0"/>
          <a:ext cx="0" cy="0"/>
          <a:chOff x="0" y="0"/>
          <a:chExt cx="0" cy="0"/>
        </a:xfrm>
      </p:grpSpPr>
      <p:sp>
        <p:nvSpPr>
          <p:cNvPr id="41987" name="Title 3">
            <a:extLst>
              <a:ext uri="{FF2B5EF4-FFF2-40B4-BE49-F238E27FC236}">
                <a16:creationId xmlns:a16="http://schemas.microsoft.com/office/drawing/2014/main" id="{2092311D-B2D7-FA1B-0562-3E08C766C7D6}"/>
              </a:ext>
            </a:extLst>
          </p:cNvPr>
          <p:cNvSpPr>
            <a:spLocks noGrp="1"/>
          </p:cNvSpPr>
          <p:nvPr>
            <p:ph type="title"/>
          </p:nvPr>
        </p:nvSpPr>
        <p:spPr/>
        <p:txBody>
          <a:bodyPr/>
          <a:lstStyle/>
          <a:p>
            <a:r>
              <a:rPr lang="en-US" altLang="en-US" dirty="0">
                <a:solidFill>
                  <a:schemeClr val="accent1"/>
                </a:solidFill>
              </a:rPr>
              <a:t>Reporting and other Requirements</a:t>
            </a:r>
          </a:p>
        </p:txBody>
      </p:sp>
      <p:sp>
        <p:nvSpPr>
          <p:cNvPr id="5" name="Text Placeholder 4">
            <a:extLst>
              <a:ext uri="{FF2B5EF4-FFF2-40B4-BE49-F238E27FC236}">
                <a16:creationId xmlns:a16="http://schemas.microsoft.com/office/drawing/2014/main" id="{C4F0EC3F-256F-F675-2ED1-6FECE3BD8A82}"/>
              </a:ext>
            </a:extLst>
          </p:cNvPr>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3572463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pPr algn="l"/>
            <a:r>
              <a:rPr lang="en-US" altLang="en-US" dirty="0">
                <a:solidFill>
                  <a:schemeClr val="accent1"/>
                </a:solidFill>
              </a:rPr>
              <a:t>Reporting and requirements</a:t>
            </a:r>
          </a:p>
        </p:txBody>
      </p:sp>
      <p:sp>
        <p:nvSpPr>
          <p:cNvPr id="43011" name="Content Placeholder 4"/>
          <p:cNvSpPr>
            <a:spLocks noGrp="1"/>
          </p:cNvSpPr>
          <p:nvPr>
            <p:ph idx="1"/>
          </p:nvPr>
        </p:nvSpPr>
        <p:spPr/>
        <p:txBody>
          <a:bodyPr>
            <a:normAutofit fontScale="77500" lnSpcReduction="20000"/>
          </a:bodyPr>
          <a:lstStyle/>
          <a:p>
            <a:pPr marL="0" indent="0">
              <a:spcAft>
                <a:spcPts val="600"/>
              </a:spcAft>
              <a:buFont typeface="Wingdings 2" panose="05020102010507070707" pitchFamily="18" charset="2"/>
              <a:buNone/>
            </a:pPr>
            <a:r>
              <a:rPr lang="en-US" altLang="en-US" sz="1900" b="1" dirty="0"/>
              <a:t>Data Collection:</a:t>
            </a:r>
          </a:p>
          <a:p>
            <a:pPr>
              <a:spcAft>
                <a:spcPts val="600"/>
              </a:spcAft>
            </a:pPr>
            <a:r>
              <a:rPr lang="en-US" altLang="en-US" sz="1400" dirty="0"/>
              <a:t>Must collect a variety of program and individual participant data throughout the year in order to report on federal and state performance indicators, as well as local performance indicators the grantee will set.  </a:t>
            </a:r>
          </a:p>
          <a:p>
            <a:pPr>
              <a:spcAft>
                <a:spcPts val="600"/>
              </a:spcAft>
            </a:pPr>
            <a:r>
              <a:rPr lang="en-US" altLang="en-US" sz="1400" dirty="0"/>
              <a:t>Individual student data include items such as demographic information, program attendance, grade point average, and teacher surveys on student progress. </a:t>
            </a:r>
          </a:p>
          <a:p>
            <a:pPr>
              <a:spcAft>
                <a:spcPts val="600"/>
              </a:spcAft>
            </a:pPr>
            <a:r>
              <a:rPr lang="en-US" altLang="en-US" sz="1400" dirty="0"/>
              <a:t>Such data is submitted via Excel workbooks and using online tools. </a:t>
            </a:r>
          </a:p>
          <a:p>
            <a:pPr marL="0" indent="0">
              <a:spcAft>
                <a:spcPts val="600"/>
              </a:spcAft>
              <a:buFont typeface="Wingdings 2" panose="05020102010507070707" pitchFamily="18" charset="2"/>
              <a:buNone/>
            </a:pPr>
            <a:r>
              <a:rPr lang="en-US" altLang="en-US" sz="1900" b="1" dirty="0"/>
              <a:t>Federal and State Reporting:</a:t>
            </a:r>
          </a:p>
          <a:p>
            <a:pPr>
              <a:spcAft>
                <a:spcPts val="600"/>
              </a:spcAft>
            </a:pPr>
            <a:r>
              <a:rPr lang="en-US" altLang="en-US" sz="1400" dirty="0"/>
              <a:t>Center Data Workbooks for every </a:t>
            </a:r>
            <a:r>
              <a:rPr lang="en-US" altLang="en-US" sz="1400" b="1" dirty="0"/>
              <a:t>center</a:t>
            </a:r>
            <a:r>
              <a:rPr lang="en-US" altLang="en-US" sz="1400" dirty="0"/>
              <a:t> school year and summer (attendance, teacher survey, operations data, partners)</a:t>
            </a:r>
          </a:p>
          <a:p>
            <a:pPr>
              <a:spcAft>
                <a:spcPts val="600"/>
              </a:spcAft>
            </a:pPr>
            <a:r>
              <a:rPr lang="en-US" altLang="en-US" sz="1400" dirty="0"/>
              <a:t>Annual Narrative Reflection, Sustainability Plan, Evidence of Consultation with private schools</a:t>
            </a:r>
          </a:p>
          <a:p>
            <a:pPr>
              <a:spcAft>
                <a:spcPts val="600"/>
              </a:spcAft>
            </a:pPr>
            <a:r>
              <a:rPr lang="en-US" altLang="en-US" sz="1400" dirty="0"/>
              <a:t>Federal Profile and Performance data entered online in 21apr (due 2 times per year)</a:t>
            </a:r>
          </a:p>
          <a:p>
            <a:pPr>
              <a:spcAft>
                <a:spcPts val="600"/>
              </a:spcAft>
            </a:pPr>
            <a:r>
              <a:rPr lang="en-US" altLang="en-US" sz="1400" dirty="0"/>
              <a:t>Grantees determined to be “at-risk” may be required to submit additional or more frequent data or reports</a:t>
            </a:r>
          </a:p>
          <a:p>
            <a:pPr marL="0" indent="0">
              <a:spcAft>
                <a:spcPts val="600"/>
              </a:spcAft>
              <a:buNone/>
            </a:pPr>
            <a:r>
              <a:rPr lang="en-US" altLang="en-US" sz="1900" b="1" dirty="0"/>
              <a:t>Local Evaluation:</a:t>
            </a:r>
          </a:p>
          <a:p>
            <a:pPr>
              <a:spcAft>
                <a:spcPts val="600"/>
              </a:spcAft>
            </a:pPr>
            <a:r>
              <a:rPr lang="en-US" altLang="en-US" sz="1400" dirty="0"/>
              <a:t>In first year, select performance measures/indicators that align with the objectives of local program. Data to measure performance will be submitted to  DEED’s external evaluator to create an annual Local  Evaluation Report</a:t>
            </a:r>
          </a:p>
          <a:p>
            <a:pPr>
              <a:spcAft>
                <a:spcPts val="600"/>
              </a:spcAft>
            </a:pPr>
            <a:r>
              <a:rPr lang="en-US" altLang="en-US" sz="1400" dirty="0"/>
              <a:t>Contract a trained external evaluator to observe program at least once per year and write up the assessment and recommendations</a:t>
            </a:r>
          </a:p>
          <a:p>
            <a:pPr>
              <a:spcAft>
                <a:spcPts val="600"/>
              </a:spcAft>
            </a:pPr>
            <a:r>
              <a:rPr lang="en-US" altLang="en-US" sz="1400" dirty="0"/>
              <a:t>Use all this evaluation data to self-assess progress and set goals for program improvement annually</a:t>
            </a:r>
            <a:endParaRPr lang="en-US" altLang="en-US" sz="2000" dirty="0"/>
          </a:p>
          <a:p>
            <a:pPr marL="0" indent="0">
              <a:spcAft>
                <a:spcPts val="600"/>
              </a:spcAft>
              <a:buNone/>
            </a:pPr>
            <a:endParaRPr lang="en-US" altLang="en-US" sz="1900" b="1" dirty="0"/>
          </a:p>
          <a:p>
            <a:pPr>
              <a:spcAft>
                <a:spcPts val="600"/>
              </a:spcAft>
            </a:pPr>
            <a:endParaRPr lang="en-US" altLang="en-US" sz="1400" dirty="0"/>
          </a:p>
          <a:p>
            <a:pPr marL="0" indent="0">
              <a:spcAft>
                <a:spcPts val="600"/>
              </a:spcAft>
              <a:buFont typeface="Wingdings 2" panose="05020102010507070707" pitchFamily="18" charset="2"/>
              <a:buNone/>
            </a:pPr>
            <a:endParaRPr lang="en-US" altLang="en-US"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algn="l"/>
            <a:r>
              <a:rPr lang="en-US" altLang="en-US" dirty="0">
                <a:solidFill>
                  <a:schemeClr val="accent1"/>
                </a:solidFill>
              </a:rPr>
              <a:t>Reporting and requirements continued</a:t>
            </a:r>
          </a:p>
        </p:txBody>
      </p:sp>
      <p:sp>
        <p:nvSpPr>
          <p:cNvPr id="44035" name="Content Placeholder 4"/>
          <p:cNvSpPr>
            <a:spLocks noGrp="1"/>
          </p:cNvSpPr>
          <p:nvPr>
            <p:ph idx="1"/>
          </p:nvPr>
        </p:nvSpPr>
        <p:spPr/>
        <p:txBody>
          <a:bodyPr>
            <a:normAutofit/>
          </a:bodyPr>
          <a:lstStyle/>
          <a:p>
            <a:pPr marL="0" indent="0">
              <a:spcAft>
                <a:spcPts val="600"/>
              </a:spcAft>
              <a:buFont typeface="Wingdings 2" panose="05020102010507070707" pitchFamily="18" charset="2"/>
              <a:buNone/>
            </a:pPr>
            <a:r>
              <a:rPr lang="en-US" altLang="en-US" sz="1600" b="1" dirty="0"/>
              <a:t>Participation in Training, Technical Assistance, and PD:</a:t>
            </a:r>
          </a:p>
          <a:p>
            <a:pPr>
              <a:spcAft>
                <a:spcPts val="600"/>
              </a:spcAft>
            </a:pPr>
            <a:r>
              <a:rPr lang="en-US" altLang="en-US" sz="1200" dirty="0"/>
              <a:t>Directors in-person meeting(s), online meetings, state conference, national conference</a:t>
            </a:r>
          </a:p>
          <a:p>
            <a:pPr marL="0" indent="0">
              <a:spcAft>
                <a:spcPts val="600"/>
              </a:spcAft>
              <a:buNone/>
            </a:pPr>
            <a:r>
              <a:rPr lang="en-US" altLang="en-US" sz="1600" b="1" dirty="0"/>
              <a:t>Budget:</a:t>
            </a:r>
          </a:p>
          <a:p>
            <a:pPr>
              <a:spcAft>
                <a:spcPts val="600"/>
              </a:spcAft>
            </a:pPr>
            <a:r>
              <a:rPr lang="en-US" altLang="en-US" sz="1200" dirty="0"/>
              <a:t>Budget and budget narrative (submitted annually in spring via online Grant Management System)</a:t>
            </a:r>
          </a:p>
          <a:p>
            <a:pPr>
              <a:spcAft>
                <a:spcPts val="600"/>
              </a:spcAft>
            </a:pPr>
            <a:r>
              <a:rPr lang="en-US" altLang="en-US" sz="1200" dirty="0"/>
              <a:t>Budget reimbursement requests (submitted quarterly via online Grant Management System)</a:t>
            </a:r>
          </a:p>
          <a:p>
            <a:pPr marL="0" indent="0">
              <a:spcAft>
                <a:spcPts val="600"/>
              </a:spcAft>
              <a:buFont typeface="Wingdings 2" panose="05020102010507070707" pitchFamily="18" charset="2"/>
              <a:buNone/>
            </a:pPr>
            <a:r>
              <a:rPr lang="en-US" altLang="en-US" sz="1600" b="1" dirty="0"/>
              <a:t>Compliance Monitoring:</a:t>
            </a:r>
          </a:p>
          <a:p>
            <a:pPr>
              <a:spcAft>
                <a:spcPts val="600"/>
              </a:spcAft>
            </a:pPr>
            <a:r>
              <a:rPr lang="en-US" altLang="en-US" sz="1200" dirty="0"/>
              <a:t>Conducted by DEED Program Manager; once in five years or more if needed; typically in 2</a:t>
            </a:r>
            <a:r>
              <a:rPr lang="en-US" altLang="en-US" sz="1200" baseline="30000" dirty="0"/>
              <a:t>nd</a:t>
            </a:r>
            <a:r>
              <a:rPr lang="en-US" altLang="en-US" sz="1200" dirty="0"/>
              <a:t> year</a:t>
            </a:r>
          </a:p>
          <a:p>
            <a:pPr>
              <a:spcAft>
                <a:spcPts val="600"/>
              </a:spcAft>
            </a:pPr>
            <a:r>
              <a:rPr lang="en-US" altLang="en-US" sz="1200" dirty="0"/>
              <a:t>Grantee submits documents to demonstrate compliance</a:t>
            </a:r>
          </a:p>
          <a:p>
            <a:pPr>
              <a:spcAft>
                <a:spcPts val="600"/>
              </a:spcAft>
            </a:pPr>
            <a:r>
              <a:rPr lang="en-US" altLang="en-US" sz="1200" dirty="0"/>
              <a:t>Involves site observations</a:t>
            </a:r>
          </a:p>
          <a:p>
            <a:pPr>
              <a:spcAft>
                <a:spcPts val="600"/>
              </a:spcAft>
            </a:pPr>
            <a:endParaRPr lang="en-US" altLang="en-US"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3"/>
          <p:cNvSpPr>
            <a:spLocks noGrp="1"/>
          </p:cNvSpPr>
          <p:nvPr>
            <p:ph type="title"/>
          </p:nvPr>
        </p:nvSpPr>
        <p:spPr/>
        <p:txBody>
          <a:bodyPr/>
          <a:lstStyle/>
          <a:p>
            <a:pPr eaLnBrk="1" hangingPunct="1"/>
            <a:r>
              <a:rPr lang="en-US" altLang="en-US" dirty="0">
                <a:solidFill>
                  <a:schemeClr val="accent1"/>
                </a:solidFill>
              </a:rPr>
              <a:t>Tips for New Applicants</a:t>
            </a:r>
          </a:p>
        </p:txBody>
      </p:sp>
      <p:sp>
        <p:nvSpPr>
          <p:cNvPr id="2" name="Text Placeholder 1"/>
          <p:cNvSpPr>
            <a:spLocks noGrp="1"/>
          </p:cNvSpPr>
          <p:nvPr>
            <p:ph type="body" idx="1"/>
          </p:nvPr>
        </p:nvSpPr>
        <p:spPr/>
        <p:txBody>
          <a:bodyPr/>
          <a:lstStyle/>
          <a:p>
            <a:pPr>
              <a:defRPr/>
            </a:pPr>
            <a:endParaRPr lang="en-US" dirty="0"/>
          </a:p>
        </p:txBody>
      </p:sp>
    </p:spTree>
    <p:extLst>
      <p:ext uri="{BB962C8B-B14F-4D97-AF65-F5344CB8AC3E}">
        <p14:creationId xmlns:p14="http://schemas.microsoft.com/office/powerpoint/2010/main" val="236924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a:solidFill>
                  <a:schemeClr val="accent1"/>
                </a:solidFill>
              </a:rPr>
              <a:t>Tips for implementation and application</a:t>
            </a:r>
          </a:p>
        </p:txBody>
      </p:sp>
      <p:sp>
        <p:nvSpPr>
          <p:cNvPr id="53251" name="Rectangle 3"/>
          <p:cNvSpPr>
            <a:spLocks noGrp="1" noChangeArrowheads="1"/>
          </p:cNvSpPr>
          <p:nvPr>
            <p:ph idx="1"/>
          </p:nvPr>
        </p:nvSpPr>
        <p:spPr>
          <a:xfrm>
            <a:off x="381000" y="1828800"/>
            <a:ext cx="8001000" cy="4495800"/>
          </a:xfrm>
        </p:spPr>
        <p:txBody>
          <a:bodyPr>
            <a:normAutofit fontScale="85000" lnSpcReduction="10000"/>
          </a:bodyPr>
          <a:lstStyle/>
          <a:p>
            <a:pPr eaLnBrk="1" hangingPunct="1">
              <a:spcBef>
                <a:spcPts val="0"/>
              </a:spcBef>
              <a:spcAft>
                <a:spcPts val="1800"/>
              </a:spcAft>
            </a:pPr>
            <a:r>
              <a:rPr lang="en-US" altLang="en-US" sz="2000" dirty="0"/>
              <a:t>Don’t understaff the key management positions: Site Coordinator and Director.</a:t>
            </a:r>
          </a:p>
          <a:p>
            <a:pPr eaLnBrk="1" hangingPunct="1">
              <a:spcBef>
                <a:spcPts val="0"/>
              </a:spcBef>
              <a:spcAft>
                <a:spcPts val="1800"/>
              </a:spcAft>
            </a:pPr>
            <a:r>
              <a:rPr lang="en-US" altLang="en-US" sz="2000" dirty="0"/>
              <a:t>Don’t try to serve too many centers; consider starting with one.</a:t>
            </a:r>
          </a:p>
          <a:p>
            <a:pPr>
              <a:spcBef>
                <a:spcPts val="0"/>
              </a:spcBef>
              <a:spcAft>
                <a:spcPts val="1800"/>
              </a:spcAft>
            </a:pPr>
            <a:r>
              <a:rPr lang="en-US" altLang="en-US" sz="2000" dirty="0"/>
              <a:t>Consider focusing on a specific grade level: Instead of serving four schools grades K-12, try serving just K-5 at the four schools.</a:t>
            </a:r>
          </a:p>
          <a:p>
            <a:pPr eaLnBrk="1" hangingPunct="1">
              <a:spcBef>
                <a:spcPts val="0"/>
              </a:spcBef>
              <a:spcAft>
                <a:spcPts val="1800"/>
              </a:spcAft>
            </a:pPr>
            <a:r>
              <a:rPr lang="en-US" altLang="en-US" sz="2000" dirty="0"/>
              <a:t>Don’t design programming that is overly narrow; it reduces adaptability. Maybe it is most appropriate for your organization to be a specialized </a:t>
            </a:r>
            <a:r>
              <a:rPr lang="en-US" altLang="en-US" sz="2000" b="1" dirty="0"/>
              <a:t>partner </a:t>
            </a:r>
            <a:r>
              <a:rPr lang="en-US" altLang="en-US" sz="2000" dirty="0"/>
              <a:t>who provides quality programming as just one part of a 21</a:t>
            </a:r>
            <a:r>
              <a:rPr lang="en-US" altLang="en-US" sz="2000" baseline="30000" dirty="0"/>
              <a:t>st</a:t>
            </a:r>
            <a:r>
              <a:rPr lang="en-US" altLang="en-US" sz="2000" dirty="0"/>
              <a:t> CCLC program.</a:t>
            </a:r>
          </a:p>
          <a:p>
            <a:pPr>
              <a:spcBef>
                <a:spcPts val="0"/>
              </a:spcBef>
              <a:spcAft>
                <a:spcPts val="1800"/>
              </a:spcAft>
            </a:pPr>
            <a:r>
              <a:rPr lang="en-US" altLang="en-US" sz="2000" dirty="0"/>
              <a:t>Take the needs assessment section seriously.  Don’t write a grant that will compete instead of cooperating with the community’s current resources. Don’t submit application if school or community does not support the program.</a:t>
            </a:r>
          </a:p>
          <a:p>
            <a:pPr>
              <a:spcBef>
                <a:spcPts val="0"/>
              </a:spcBef>
              <a:spcAft>
                <a:spcPts val="1800"/>
              </a:spcAft>
            </a:pPr>
            <a:r>
              <a:rPr lang="en-US" altLang="en-US" sz="2000" dirty="0"/>
              <a:t>Don’t overestimate the number of “21st CCLC regular attendees” who will voluntarily attend 75 hours or more; funding will be reduced; for typical K-12 school the average attendance is 35% of elementary students and 10% or less of secondary (could consider not serving).</a:t>
            </a: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450934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a:solidFill>
                  <a:schemeClr val="accent1"/>
                </a:solidFill>
              </a:rPr>
              <a:t>Tips for implementation and application continued</a:t>
            </a:r>
          </a:p>
        </p:txBody>
      </p:sp>
      <p:sp>
        <p:nvSpPr>
          <p:cNvPr id="53251" name="Rectangle 3"/>
          <p:cNvSpPr>
            <a:spLocks noGrp="1" noChangeArrowheads="1"/>
          </p:cNvSpPr>
          <p:nvPr>
            <p:ph idx="1"/>
          </p:nvPr>
        </p:nvSpPr>
        <p:spPr>
          <a:xfrm>
            <a:off x="381000" y="1828800"/>
            <a:ext cx="8001000" cy="4495800"/>
          </a:xfrm>
        </p:spPr>
        <p:txBody>
          <a:bodyPr>
            <a:normAutofit fontScale="62500" lnSpcReduction="20000"/>
          </a:bodyPr>
          <a:lstStyle/>
          <a:p>
            <a:pPr>
              <a:lnSpc>
                <a:spcPct val="110000"/>
              </a:lnSpc>
              <a:spcBef>
                <a:spcPts val="0"/>
              </a:spcBef>
              <a:spcAft>
                <a:spcPts val="1800"/>
              </a:spcAft>
            </a:pPr>
            <a:r>
              <a:rPr lang="en-US" altLang="en-US" sz="2700" dirty="0"/>
              <a:t>Consider contracting a grant writer; your organization will still have much work to do to submit a grant application that is compelling and able to be implemented; can’t pay with grant funds.</a:t>
            </a:r>
          </a:p>
          <a:p>
            <a:pPr>
              <a:lnSpc>
                <a:spcPct val="110000"/>
              </a:lnSpc>
              <a:spcBef>
                <a:spcPts val="0"/>
              </a:spcBef>
              <a:spcAft>
                <a:spcPts val="1800"/>
              </a:spcAft>
            </a:pPr>
            <a:r>
              <a:rPr lang="en-US" altLang="en-US" sz="2700" dirty="0"/>
              <a:t>Don’t reduce existing programming and don’t try to supplant how the existing programming is funded; your community will tattle on you.</a:t>
            </a:r>
          </a:p>
          <a:p>
            <a:pPr>
              <a:lnSpc>
                <a:spcPct val="110000"/>
              </a:lnSpc>
              <a:spcBef>
                <a:spcPts val="0"/>
              </a:spcBef>
              <a:spcAft>
                <a:spcPts val="1800"/>
              </a:spcAft>
            </a:pPr>
            <a:r>
              <a:rPr lang="en-US" altLang="en-US" sz="2700" dirty="0">
                <a:hlinkClick r:id="rId2"/>
              </a:rPr>
              <a:t>Keep track of how much it will cost </a:t>
            </a:r>
            <a:r>
              <a:rPr lang="en-US" altLang="en-US" sz="2700" dirty="0"/>
              <a:t>per “regular attendee” and per “student hour” (hours of programming x regular attendee); too high a cost per student or student hour won’t be competitive; don’t “pad;” don’t make it too expensive for the probable gain (form on page 42).</a:t>
            </a:r>
          </a:p>
          <a:p>
            <a:pPr>
              <a:lnSpc>
                <a:spcPct val="110000"/>
              </a:lnSpc>
              <a:spcBef>
                <a:spcPts val="0"/>
              </a:spcBef>
              <a:spcAft>
                <a:spcPts val="1800"/>
              </a:spcAft>
            </a:pPr>
            <a:r>
              <a:rPr lang="en-US" altLang="en-US" sz="2700" dirty="0"/>
              <a:t>Remember that federal funds have </a:t>
            </a:r>
            <a:r>
              <a:rPr lang="en-US" altLang="en-US" sz="2700" dirty="0">
                <a:hlinkClick r:id="rId3"/>
              </a:rPr>
              <a:t>many restrictions </a:t>
            </a:r>
            <a:r>
              <a:rPr lang="en-US" altLang="en-US" sz="2700" dirty="0"/>
              <a:t>(incentives, snacks, celebratory food, entertainment are unallowable costs); additionally, costs must be “</a:t>
            </a:r>
            <a:r>
              <a:rPr lang="en-US" altLang="en-US" sz="2700" dirty="0">
                <a:hlinkClick r:id="rId4"/>
              </a:rPr>
              <a:t>reasonable and necessary</a:t>
            </a:r>
            <a:r>
              <a:rPr lang="en-US" altLang="en-US" sz="2700" dirty="0"/>
              <a:t>;” instead, can organization provide and list as in-kind support?</a:t>
            </a:r>
          </a:p>
          <a:p>
            <a:pPr>
              <a:lnSpc>
                <a:spcPct val="110000"/>
              </a:lnSpc>
              <a:spcBef>
                <a:spcPts val="0"/>
              </a:spcBef>
              <a:spcAft>
                <a:spcPts val="1800"/>
              </a:spcAft>
            </a:pPr>
            <a:r>
              <a:rPr lang="en-US" altLang="en-US" sz="2700" dirty="0"/>
              <a:t>Don’t focus on reviving a derelict building; must meet ADA compliance and safety regulations; try to use school.</a:t>
            </a:r>
            <a:endParaRPr lang="en-US" altLang="en-US" sz="2600" dirty="0"/>
          </a:p>
        </p:txBody>
      </p:sp>
    </p:spTree>
    <p:extLst>
      <p:ext uri="{BB962C8B-B14F-4D97-AF65-F5344CB8AC3E}">
        <p14:creationId xmlns:p14="http://schemas.microsoft.com/office/powerpoint/2010/main" val="1882403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4"/>
          <p:cNvSpPr>
            <a:spLocks noGrp="1"/>
          </p:cNvSpPr>
          <p:nvPr>
            <p:ph type="title"/>
          </p:nvPr>
        </p:nvSpPr>
        <p:spPr/>
        <p:txBody>
          <a:bodyPr/>
          <a:lstStyle/>
          <a:p>
            <a:r>
              <a:rPr lang="en-US" altLang="en-US" dirty="0">
                <a:solidFill>
                  <a:schemeClr val="accent1"/>
                </a:solidFill>
              </a:rPr>
              <a:t>Applicant Resources</a:t>
            </a:r>
          </a:p>
        </p:txBody>
      </p:sp>
      <p:sp>
        <p:nvSpPr>
          <p:cNvPr id="6" name="Text Placeholder 5"/>
          <p:cNvSpPr>
            <a:spLocks noGrp="1"/>
          </p:cNvSpPr>
          <p:nvPr>
            <p:ph type="body" idx="1"/>
          </p:nvPr>
        </p:nvSpPr>
        <p:spPr/>
        <p:txBody>
          <a:bodyPr/>
          <a:lstStyle/>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eaLnBrk="1" hangingPunct="1"/>
            <a:r>
              <a:rPr lang="en-US" altLang="en-US" dirty="0">
                <a:solidFill>
                  <a:schemeClr val="accent1"/>
                </a:solidFill>
              </a:rPr>
              <a:t>Before we get started…</a:t>
            </a:r>
          </a:p>
        </p:txBody>
      </p:sp>
      <p:sp>
        <p:nvSpPr>
          <p:cNvPr id="2" name="Content Placeholder 2"/>
          <p:cNvSpPr>
            <a:spLocks noGrp="1"/>
          </p:cNvSpPr>
          <p:nvPr>
            <p:ph idx="1"/>
          </p:nvPr>
        </p:nvSpPr>
        <p:spPr/>
        <p:txBody>
          <a:bodyPr>
            <a:normAutofit fontScale="92500" lnSpcReduction="10000"/>
          </a:bodyPr>
          <a:lstStyle/>
          <a:p>
            <a:pPr>
              <a:spcBef>
                <a:spcPts val="0"/>
              </a:spcBef>
              <a:spcAft>
                <a:spcPts val="1200"/>
              </a:spcAft>
              <a:defRPr/>
            </a:pPr>
            <a:r>
              <a:rPr lang="en-US" altLang="en-US" dirty="0"/>
              <a:t>This is being recorded </a:t>
            </a:r>
          </a:p>
          <a:p>
            <a:pPr>
              <a:spcBef>
                <a:spcPts val="0"/>
              </a:spcBef>
              <a:spcAft>
                <a:spcPts val="1200"/>
              </a:spcAft>
              <a:defRPr/>
            </a:pPr>
            <a:r>
              <a:rPr lang="en-US" altLang="en-US" dirty="0"/>
              <a:t>Keep microphone off or telephone muted</a:t>
            </a:r>
          </a:p>
          <a:p>
            <a:pPr eaLnBrk="1" hangingPunct="1">
              <a:spcBef>
                <a:spcPts val="0"/>
              </a:spcBef>
              <a:spcAft>
                <a:spcPts val="1200"/>
              </a:spcAft>
              <a:defRPr/>
            </a:pPr>
            <a:r>
              <a:rPr lang="en-US" dirty="0"/>
              <a:t>Use headphones so your mic does not re-transmit</a:t>
            </a:r>
          </a:p>
          <a:p>
            <a:pPr eaLnBrk="1" hangingPunct="1">
              <a:spcBef>
                <a:spcPts val="0"/>
              </a:spcBef>
              <a:spcAft>
                <a:spcPts val="1200"/>
              </a:spcAft>
              <a:defRPr/>
            </a:pPr>
            <a:r>
              <a:rPr lang="en-US" dirty="0"/>
              <a:t>Use non-verbal tools as appropriate</a:t>
            </a:r>
          </a:p>
          <a:p>
            <a:pPr eaLnBrk="1" hangingPunct="1">
              <a:spcBef>
                <a:spcPts val="0"/>
              </a:spcBef>
              <a:spcAft>
                <a:spcPts val="1200"/>
              </a:spcAft>
              <a:defRPr/>
            </a:pPr>
            <a:r>
              <a:rPr lang="en-US" altLang="en-US" dirty="0"/>
              <a:t>I will try to pause between major topics for questions</a:t>
            </a:r>
          </a:p>
          <a:p>
            <a:pPr>
              <a:spcBef>
                <a:spcPts val="0"/>
              </a:spcBef>
              <a:spcAft>
                <a:spcPts val="1200"/>
              </a:spcAft>
              <a:defRPr/>
            </a:pPr>
            <a:r>
              <a:rPr lang="en-US" altLang="en-US" dirty="0"/>
              <a:t>Ask </a:t>
            </a:r>
            <a:r>
              <a:rPr lang="en-US" altLang="en-US" b="1" dirty="0"/>
              <a:t>generalized questions </a:t>
            </a:r>
            <a:r>
              <a:rPr lang="en-US" altLang="en-US" dirty="0"/>
              <a:t>relevant to entities other than yourself</a:t>
            </a:r>
          </a:p>
          <a:p>
            <a:pPr eaLnBrk="1" hangingPunct="1">
              <a:spcBef>
                <a:spcPts val="0"/>
              </a:spcBef>
              <a:spcAft>
                <a:spcPts val="1200"/>
              </a:spcAft>
              <a:defRPr/>
            </a:pPr>
            <a:r>
              <a:rPr lang="en-US" altLang="en-US" dirty="0"/>
              <a:t>If you have a question—</a:t>
            </a:r>
          </a:p>
          <a:p>
            <a:pPr lvl="1">
              <a:spcBef>
                <a:spcPts val="0"/>
              </a:spcBef>
              <a:spcAft>
                <a:spcPts val="1200"/>
              </a:spcAft>
              <a:buFont typeface="Courier New" panose="02070309020205020404" pitchFamily="49" charset="0"/>
              <a:buChar char="o"/>
              <a:defRPr/>
            </a:pPr>
            <a:r>
              <a:rPr lang="en-US" altLang="en-US" dirty="0"/>
              <a:t>Write in the chat and/or</a:t>
            </a:r>
          </a:p>
          <a:p>
            <a:pPr lvl="1">
              <a:spcBef>
                <a:spcPts val="0"/>
              </a:spcBef>
              <a:spcAft>
                <a:spcPts val="1200"/>
              </a:spcAft>
              <a:buFont typeface="Courier New" panose="02070309020205020404" pitchFamily="49" charset="0"/>
              <a:buChar char="o"/>
              <a:defRPr/>
            </a:pPr>
            <a:r>
              <a:rPr lang="en-US" altLang="en-US" dirty="0"/>
              <a:t>Raise hand</a:t>
            </a:r>
          </a:p>
          <a:p>
            <a:pPr lvl="1">
              <a:spcBef>
                <a:spcPts val="0"/>
              </a:spcBef>
              <a:spcAft>
                <a:spcPts val="1200"/>
              </a:spcAft>
              <a:buFont typeface="Courier New" panose="02070309020205020404" pitchFamily="49" charset="0"/>
              <a:buChar char="o"/>
              <a:defRPr/>
            </a:pPr>
            <a:r>
              <a:rPr lang="en-US" altLang="en-US" dirty="0"/>
              <a:t>If only on phone line, wait for pause and then state “I have a question”</a:t>
            </a:r>
          </a:p>
          <a:p>
            <a:pPr>
              <a:spcBef>
                <a:spcPts val="0"/>
              </a:spcBef>
              <a:spcAft>
                <a:spcPts val="1200"/>
              </a:spcAft>
              <a:defRPr/>
            </a:pPr>
            <a:endParaRPr lang="en-US" dirty="0"/>
          </a:p>
          <a:p>
            <a:pPr eaLnBrk="1" hangingPunct="1">
              <a:spcBef>
                <a:spcPts val="0"/>
              </a:spcBef>
              <a:spcAft>
                <a:spcPts val="1200"/>
              </a:spcAft>
              <a:defRPr/>
            </a:pPr>
            <a:endParaRPr lang="en-US" altLang="en-US" dirty="0"/>
          </a:p>
          <a:p>
            <a:pPr eaLnBrk="1" hangingPunct="1">
              <a:defRPr/>
            </a:pPr>
            <a:endParaRPr lang="en-US" altLang="en-US" sz="2800" dirty="0"/>
          </a:p>
          <a:p>
            <a:pPr eaLnBrk="1" hangingPunct="1">
              <a:defRPr/>
            </a:pPr>
            <a:endParaRPr lang="en-US" altLang="en-US" sz="2800" dirty="0"/>
          </a:p>
          <a:p>
            <a:pPr eaLnBrk="1" hangingPunct="1">
              <a:defRPr/>
            </a:pPr>
            <a:endParaRPr lang="en-US" altLang="en-US" dirty="0"/>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DEED 21</a:t>
            </a:r>
            <a:r>
              <a:rPr lang="en-US" baseline="30000" dirty="0">
                <a:solidFill>
                  <a:schemeClr val="accent1"/>
                </a:solidFill>
              </a:rPr>
              <a:t>st</a:t>
            </a:r>
            <a:r>
              <a:rPr lang="en-US" dirty="0">
                <a:solidFill>
                  <a:schemeClr val="accent1"/>
                </a:solidFill>
              </a:rPr>
              <a:t> CCLC website</a:t>
            </a:r>
          </a:p>
        </p:txBody>
      </p:sp>
      <p:sp>
        <p:nvSpPr>
          <p:cNvPr id="11" name="Content Placeholder 2"/>
          <p:cNvSpPr txBox="1">
            <a:spLocks/>
          </p:cNvSpPr>
          <p:nvPr/>
        </p:nvSpPr>
        <p:spPr>
          <a:xfrm>
            <a:off x="685800" y="2194560"/>
            <a:ext cx="2971800" cy="7010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hlinkClick r:id="rId2"/>
              </a:rPr>
              <a:t>DEED 21</a:t>
            </a:r>
            <a:r>
              <a:rPr lang="en-US" baseline="30000" dirty="0">
                <a:hlinkClick r:id="rId2"/>
              </a:rPr>
              <a:t>st</a:t>
            </a:r>
            <a:r>
              <a:rPr lang="en-US" dirty="0">
                <a:hlinkClick r:id="rId2"/>
              </a:rPr>
              <a:t> CCLC Website</a:t>
            </a:r>
            <a:endParaRPr lang="en-US" dirty="0"/>
          </a:p>
        </p:txBody>
      </p:sp>
      <p:pic>
        <p:nvPicPr>
          <p:cNvPr id="14" name="Picture 13" descr="screenshot of webpage whose clickable link is on slide">
            <a:extLst>
              <a:ext uri="{FF2B5EF4-FFF2-40B4-BE49-F238E27FC236}">
                <a16:creationId xmlns:a16="http://schemas.microsoft.com/office/drawing/2014/main" id="{61A053D0-4C84-42CE-8417-F0CC98B3BFD9}"/>
              </a:ext>
            </a:extLst>
          </p:cNvPr>
          <p:cNvPicPr>
            <a:picLocks noChangeAspect="1"/>
          </p:cNvPicPr>
          <p:nvPr/>
        </p:nvPicPr>
        <p:blipFill>
          <a:blip r:embed="rId3"/>
          <a:stretch>
            <a:fillRect/>
          </a:stretch>
        </p:blipFill>
        <p:spPr>
          <a:xfrm>
            <a:off x="4038599" y="2843748"/>
            <a:ext cx="4596427" cy="29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3965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l"/>
            <a:r>
              <a:rPr lang="en-US" altLang="en-US" dirty="0">
                <a:solidFill>
                  <a:schemeClr val="accent1"/>
                </a:solidFill>
              </a:rPr>
              <a:t>Online and print resources</a:t>
            </a:r>
          </a:p>
        </p:txBody>
      </p:sp>
      <p:sp>
        <p:nvSpPr>
          <p:cNvPr id="47107" name="Content Placeholder 2"/>
          <p:cNvSpPr>
            <a:spLocks noGrp="1"/>
          </p:cNvSpPr>
          <p:nvPr>
            <p:ph idx="1"/>
          </p:nvPr>
        </p:nvSpPr>
        <p:spPr/>
        <p:txBody>
          <a:bodyPr/>
          <a:lstStyle/>
          <a:p>
            <a:pPr>
              <a:spcAft>
                <a:spcPts val="1200"/>
              </a:spcAft>
            </a:pPr>
            <a:r>
              <a:rPr lang="en-US" altLang="en-US" dirty="0">
                <a:solidFill>
                  <a:srgbClr val="0070C0"/>
                </a:solidFill>
                <a:hlinkClick r:id="rId2">
                  <a:extLst>
                    <a:ext uri="{A12FA001-AC4F-418D-AE19-62706E023703}">
                      <ahyp:hlinkClr xmlns:ahyp="http://schemas.microsoft.com/office/drawing/2018/hyperlinkcolor" val="tx"/>
                    </a:ext>
                  </a:extLst>
                </a:hlinkClick>
              </a:rPr>
              <a:t>21</a:t>
            </a:r>
            <a:r>
              <a:rPr lang="en-US" altLang="en-US" baseline="30000" dirty="0">
                <a:solidFill>
                  <a:srgbClr val="0070C0"/>
                </a:solidFill>
                <a:hlinkClick r:id="rId2">
                  <a:extLst>
                    <a:ext uri="{A12FA001-AC4F-418D-AE19-62706E023703}">
                      <ahyp:hlinkClr xmlns:ahyp="http://schemas.microsoft.com/office/drawing/2018/hyperlinkcolor" val="tx"/>
                    </a:ext>
                  </a:extLst>
                </a:hlinkClick>
              </a:rPr>
              <a:t>st</a:t>
            </a:r>
            <a:r>
              <a:rPr lang="en-US" altLang="en-US" dirty="0">
                <a:solidFill>
                  <a:srgbClr val="0070C0"/>
                </a:solidFill>
                <a:hlinkClick r:id="rId2">
                  <a:extLst>
                    <a:ext uri="{A12FA001-AC4F-418D-AE19-62706E023703}">
                      <ahyp:hlinkClr xmlns:ahyp="http://schemas.microsoft.com/office/drawing/2018/hyperlinkcolor" val="tx"/>
                    </a:ext>
                  </a:extLst>
                </a:hlinkClick>
              </a:rPr>
              <a:t> CCLC NTAC </a:t>
            </a:r>
            <a:endParaRPr lang="en-US" altLang="en-US" dirty="0">
              <a:solidFill>
                <a:srgbClr val="0070C0"/>
              </a:solidFill>
            </a:endParaRPr>
          </a:p>
          <a:p>
            <a:pPr>
              <a:spcAft>
                <a:spcPts val="1200"/>
              </a:spcAft>
            </a:pPr>
            <a:r>
              <a:rPr lang="en-US" altLang="en-US" dirty="0">
                <a:solidFill>
                  <a:srgbClr val="0563C1"/>
                </a:solidFill>
                <a:hlinkClick r:id="rId3">
                  <a:extLst>
                    <a:ext uri="{A12FA001-AC4F-418D-AE19-62706E023703}">
                      <ahyp:hlinkClr xmlns:ahyp="http://schemas.microsoft.com/office/drawing/2018/hyperlinkcolor" val="tx"/>
                    </a:ext>
                  </a:extLst>
                </a:hlinkClick>
              </a:rPr>
              <a:t>Alaska </a:t>
            </a:r>
            <a:r>
              <a:rPr lang="en-US" altLang="en-US" dirty="0">
                <a:solidFill>
                  <a:srgbClr val="0070C0"/>
                </a:solidFill>
                <a:hlinkClick r:id="rId3">
                  <a:extLst>
                    <a:ext uri="{A12FA001-AC4F-418D-AE19-62706E023703}">
                      <ahyp:hlinkClr xmlns:ahyp="http://schemas.microsoft.com/office/drawing/2018/hyperlinkcolor" val="tx"/>
                    </a:ext>
                  </a:extLst>
                </a:hlinkClick>
              </a:rPr>
              <a:t>Afterschool Network  </a:t>
            </a:r>
            <a:endParaRPr lang="en-US" altLang="en-US" dirty="0">
              <a:solidFill>
                <a:srgbClr val="0070C0"/>
              </a:solidFill>
            </a:endParaRPr>
          </a:p>
          <a:p>
            <a:pPr>
              <a:spcAft>
                <a:spcPts val="1200"/>
              </a:spcAft>
            </a:pPr>
            <a:r>
              <a:rPr lang="en-US" altLang="en-US" dirty="0">
                <a:solidFill>
                  <a:srgbClr val="0563C1"/>
                </a:solidFill>
                <a:hlinkClick r:id="rId4">
                  <a:extLst>
                    <a:ext uri="{A12FA001-AC4F-418D-AE19-62706E023703}">
                      <ahyp:hlinkClr xmlns:ahyp="http://schemas.microsoft.com/office/drawing/2018/hyperlinkcolor" val="tx"/>
                    </a:ext>
                  </a:extLst>
                </a:hlinkClick>
              </a:rPr>
              <a:t>Afterschool </a:t>
            </a:r>
            <a:r>
              <a:rPr lang="en-US" altLang="en-US" dirty="0">
                <a:solidFill>
                  <a:srgbClr val="0070C0"/>
                </a:solidFill>
                <a:hlinkClick r:id="rId4">
                  <a:extLst>
                    <a:ext uri="{A12FA001-AC4F-418D-AE19-62706E023703}">
                      <ahyp:hlinkClr xmlns:ahyp="http://schemas.microsoft.com/office/drawing/2018/hyperlinkcolor" val="tx"/>
                    </a:ext>
                  </a:extLst>
                </a:hlinkClick>
              </a:rPr>
              <a:t>Alliance  </a:t>
            </a:r>
            <a:endParaRPr lang="en-US" altLang="en-US" dirty="0">
              <a:solidFill>
                <a:srgbClr val="0070C0"/>
              </a:solidFill>
            </a:endParaRPr>
          </a:p>
          <a:p>
            <a:pPr>
              <a:spcAft>
                <a:spcPts val="1200"/>
              </a:spcAft>
            </a:pPr>
            <a:r>
              <a:rPr lang="en-US" altLang="en-US" dirty="0">
                <a:solidFill>
                  <a:srgbClr val="0563C1"/>
                </a:solidFill>
                <a:hlinkClick r:id="rId5">
                  <a:extLst>
                    <a:ext uri="{A12FA001-AC4F-418D-AE19-62706E023703}">
                      <ahyp:hlinkClr xmlns:ahyp="http://schemas.microsoft.com/office/drawing/2018/hyperlinkcolor" val="tx"/>
                    </a:ext>
                  </a:extLst>
                </a:hlinkClick>
              </a:rPr>
              <a:t>Foundations</a:t>
            </a:r>
            <a:r>
              <a:rPr lang="en-US" altLang="en-US" dirty="0">
                <a:solidFill>
                  <a:srgbClr val="0070C0"/>
                </a:solidFill>
                <a:hlinkClick r:id="rId5">
                  <a:extLst>
                    <a:ext uri="{A12FA001-AC4F-418D-AE19-62706E023703}">
                      <ahyp:hlinkClr xmlns:ahyp="http://schemas.microsoft.com/office/drawing/2018/hyperlinkcolor" val="tx"/>
                    </a:ext>
                  </a:extLst>
                </a:hlinkClick>
              </a:rPr>
              <a:t>, Inc</a:t>
            </a:r>
            <a:r>
              <a:rPr lang="en-US" altLang="en-US" dirty="0">
                <a:solidFill>
                  <a:srgbClr val="0070C0"/>
                </a:solidFill>
              </a:rPr>
              <a:t>  </a:t>
            </a:r>
          </a:p>
          <a:p>
            <a:pPr>
              <a:spcAft>
                <a:spcPts val="1200"/>
              </a:spcAft>
            </a:pPr>
            <a:r>
              <a:rPr lang="en-US" altLang="en-US" dirty="0">
                <a:solidFill>
                  <a:srgbClr val="0563C1"/>
                </a:solidFill>
                <a:hlinkClick r:id="rId6">
                  <a:extLst>
                    <a:ext uri="{A12FA001-AC4F-418D-AE19-62706E023703}">
                      <ahyp:hlinkClr xmlns:ahyp="http://schemas.microsoft.com/office/drawing/2018/hyperlinkcolor" val="tx"/>
                    </a:ext>
                  </a:extLst>
                </a:hlinkClick>
              </a:rPr>
              <a:t>What Works</a:t>
            </a:r>
            <a:r>
              <a:rPr lang="en-US" altLang="en-US" dirty="0">
                <a:solidFill>
                  <a:srgbClr val="0070C0"/>
                </a:solidFill>
                <a:hlinkClick r:id="rId6">
                  <a:extLst>
                    <a:ext uri="{A12FA001-AC4F-418D-AE19-62706E023703}">
                      <ahyp:hlinkClr xmlns:ahyp="http://schemas.microsoft.com/office/drawing/2018/hyperlinkcolor" val="tx"/>
                    </a:ext>
                  </a:extLst>
                </a:hlinkClick>
              </a:rPr>
              <a:t> Clearinghouse</a:t>
            </a:r>
            <a:endParaRPr lang="en-US" altLang="en-US" dirty="0">
              <a:solidFill>
                <a:srgbClr val="0070C0"/>
              </a:solidFill>
            </a:endParaRPr>
          </a:p>
          <a:p>
            <a:pPr>
              <a:spcAft>
                <a:spcPts val="1200"/>
              </a:spcAft>
            </a:pPr>
            <a:r>
              <a:rPr lang="en-US" altLang="en-US" dirty="0">
                <a:solidFill>
                  <a:srgbClr val="0070C0"/>
                </a:solidFill>
                <a:hlinkClick r:id="rId7">
                  <a:extLst>
                    <a:ext uri="{A12FA001-AC4F-418D-AE19-62706E023703}">
                      <ahyp:hlinkClr xmlns:ahyp="http://schemas.microsoft.com/office/drawing/2018/hyperlinkcolor" val="tx"/>
                    </a:ext>
                  </a:extLst>
                </a:hlinkClick>
              </a:rPr>
              <a:t>Weikart Center for Youth Program Quality</a:t>
            </a:r>
            <a:endParaRPr lang="en-US" altLang="en-US" dirty="0">
              <a:solidFill>
                <a:srgbClr val="0070C0"/>
              </a:solidFill>
            </a:endParaRPr>
          </a:p>
          <a:p>
            <a:pPr marL="0" indent="0">
              <a:spcAft>
                <a:spcPts val="1200"/>
              </a:spcAft>
              <a:buNone/>
            </a:pPr>
            <a:endParaRPr lang="en-US" altLang="en-US" sz="1400" dirty="0"/>
          </a:p>
          <a:p>
            <a:pPr>
              <a:spcAft>
                <a:spcPts val="1200"/>
              </a:spcAft>
            </a:pPr>
            <a:endParaRPr lang="en-US" altLang="en-US" sz="1400" dirty="0"/>
          </a:p>
          <a:p>
            <a:endParaRPr lang="en-US" altLang="en-US" dirty="0"/>
          </a:p>
          <a:p>
            <a:endParaRPr lang="en-US"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p:txBody>
          <a:bodyPr/>
          <a:lstStyle/>
          <a:p>
            <a:pPr eaLnBrk="1" hangingPunct="1"/>
            <a:r>
              <a:rPr lang="en-US" altLang="en-US" dirty="0">
                <a:solidFill>
                  <a:schemeClr val="accent1"/>
                </a:solidFill>
              </a:rPr>
              <a:t>Questions?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l"/>
            <a:r>
              <a:rPr lang="en-US" altLang="en-US" dirty="0">
                <a:solidFill>
                  <a:schemeClr val="accent1"/>
                </a:solidFill>
              </a:rPr>
              <a:t>Questions</a:t>
            </a:r>
          </a:p>
        </p:txBody>
      </p:sp>
      <p:sp>
        <p:nvSpPr>
          <p:cNvPr id="49155" name="Content Placeholder 2"/>
          <p:cNvSpPr>
            <a:spLocks noGrp="1"/>
          </p:cNvSpPr>
          <p:nvPr>
            <p:ph idx="1"/>
          </p:nvPr>
        </p:nvSpPr>
        <p:spPr/>
        <p:txBody>
          <a:bodyPr>
            <a:normAutofit fontScale="92500"/>
          </a:bodyPr>
          <a:lstStyle/>
          <a:p>
            <a:pPr>
              <a:spcBef>
                <a:spcPct val="0"/>
              </a:spcBef>
              <a:spcAft>
                <a:spcPts val="1200"/>
              </a:spcAft>
            </a:pPr>
            <a:r>
              <a:rPr lang="en-US" altLang="en-US" sz="2200" dirty="0"/>
              <a:t>Can we apply only to do summer programming?</a:t>
            </a:r>
          </a:p>
          <a:p>
            <a:pPr>
              <a:spcBef>
                <a:spcPct val="0"/>
              </a:spcBef>
              <a:spcAft>
                <a:spcPts val="1200"/>
              </a:spcAft>
            </a:pPr>
            <a:r>
              <a:rPr lang="en-US" altLang="en-US" sz="2200" dirty="0"/>
              <a:t>Must we include summer programming?</a:t>
            </a:r>
          </a:p>
          <a:p>
            <a:pPr>
              <a:spcBef>
                <a:spcPct val="0"/>
              </a:spcBef>
              <a:spcAft>
                <a:spcPts val="1200"/>
              </a:spcAft>
            </a:pPr>
            <a:r>
              <a:rPr lang="en-US" altLang="en-US" sz="2200" dirty="0"/>
              <a:t>Do we have to supply an afterschool snack or a meal?</a:t>
            </a:r>
          </a:p>
          <a:p>
            <a:pPr>
              <a:spcBef>
                <a:spcPct val="0"/>
              </a:spcBef>
              <a:spcAft>
                <a:spcPts val="1200"/>
              </a:spcAft>
            </a:pPr>
            <a:r>
              <a:rPr lang="en-US" altLang="en-US" sz="2200" dirty="0"/>
              <a:t>Can we use grant funds for the snack or meal?</a:t>
            </a:r>
          </a:p>
          <a:p>
            <a:pPr>
              <a:spcBef>
                <a:spcPct val="0"/>
              </a:spcBef>
              <a:spcAft>
                <a:spcPts val="1200"/>
              </a:spcAft>
            </a:pPr>
            <a:r>
              <a:rPr lang="en-US" altLang="en-US" sz="2200" dirty="0"/>
              <a:t>Can we use funds for bus routes home?</a:t>
            </a:r>
          </a:p>
          <a:p>
            <a:pPr>
              <a:spcBef>
                <a:spcPct val="0"/>
              </a:spcBef>
              <a:spcAft>
                <a:spcPts val="1200"/>
              </a:spcAft>
            </a:pPr>
            <a:r>
              <a:rPr lang="en-US" altLang="en-US" sz="2200" dirty="0"/>
              <a:t>Instead of a “center,” can we simply meet in a school?</a:t>
            </a:r>
          </a:p>
          <a:p>
            <a:pPr>
              <a:spcBef>
                <a:spcPct val="0"/>
              </a:spcBef>
              <a:spcAft>
                <a:spcPts val="1200"/>
              </a:spcAft>
            </a:pPr>
            <a:r>
              <a:rPr lang="en-US" altLang="en-US" sz="2200" dirty="0"/>
              <a:t>Can a non-profit apply solo without partnering with a school district?</a:t>
            </a:r>
          </a:p>
          <a:p>
            <a:pPr>
              <a:spcBef>
                <a:spcPct val="0"/>
              </a:spcBef>
              <a:spcAft>
                <a:spcPts val="1200"/>
              </a:spcAft>
            </a:pPr>
            <a:r>
              <a:rPr lang="en-US" altLang="en-US" sz="2200" dirty="0"/>
              <a:t>Can we charge participants a fee to attend?</a:t>
            </a:r>
          </a:p>
          <a:p>
            <a:pPr>
              <a:spcBef>
                <a:spcPct val="0"/>
              </a:spcBef>
              <a:spcAft>
                <a:spcPts val="1200"/>
              </a:spcAft>
            </a:pPr>
            <a:r>
              <a:rPr lang="en-US" altLang="en-US" sz="2200" dirty="0"/>
              <a:t>If this isn’t the right funding source for what we want to do, what is?</a:t>
            </a:r>
          </a:p>
          <a:p>
            <a:endParaRPr lang="en-US"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a:r>
              <a:rPr lang="en-US" altLang="en-US" dirty="0">
                <a:solidFill>
                  <a:schemeClr val="accent1"/>
                </a:solidFill>
              </a:rPr>
              <a:t>Answers</a:t>
            </a:r>
          </a:p>
        </p:txBody>
      </p:sp>
      <p:sp>
        <p:nvSpPr>
          <p:cNvPr id="50179" name="Content Placeholder 2"/>
          <p:cNvSpPr>
            <a:spLocks noGrp="1"/>
          </p:cNvSpPr>
          <p:nvPr>
            <p:ph idx="1"/>
          </p:nvPr>
        </p:nvSpPr>
        <p:spPr>
          <a:xfrm>
            <a:off x="628650" y="1825625"/>
            <a:ext cx="7981950" cy="4351338"/>
          </a:xfrm>
        </p:spPr>
        <p:txBody>
          <a:bodyPr>
            <a:normAutofit fontScale="85000" lnSpcReduction="10000"/>
          </a:bodyPr>
          <a:lstStyle/>
          <a:p>
            <a:pPr>
              <a:spcBef>
                <a:spcPct val="0"/>
              </a:spcBef>
              <a:spcAft>
                <a:spcPts val="1200"/>
              </a:spcAft>
            </a:pPr>
            <a:r>
              <a:rPr lang="en-US" altLang="en-US" sz="2400" dirty="0"/>
              <a:t>Can we apply only to do summer programming? </a:t>
            </a:r>
            <a:r>
              <a:rPr lang="en-US" altLang="en-US" sz="2400" dirty="0">
                <a:solidFill>
                  <a:schemeClr val="accent1"/>
                </a:solidFill>
              </a:rPr>
              <a:t>No</a:t>
            </a:r>
          </a:p>
          <a:p>
            <a:pPr>
              <a:spcBef>
                <a:spcPct val="0"/>
              </a:spcBef>
              <a:spcAft>
                <a:spcPts val="1200"/>
              </a:spcAft>
            </a:pPr>
            <a:r>
              <a:rPr lang="en-US" altLang="en-US" sz="2400" dirty="0"/>
              <a:t>Must we include summer programming? </a:t>
            </a:r>
            <a:r>
              <a:rPr lang="en-US" altLang="en-US" sz="2400" dirty="0">
                <a:solidFill>
                  <a:schemeClr val="accent1"/>
                </a:solidFill>
              </a:rPr>
              <a:t>No</a:t>
            </a:r>
          </a:p>
          <a:p>
            <a:pPr>
              <a:spcBef>
                <a:spcPct val="0"/>
              </a:spcBef>
              <a:spcAft>
                <a:spcPts val="1200"/>
              </a:spcAft>
            </a:pPr>
            <a:r>
              <a:rPr lang="en-US" altLang="en-US" sz="2400" dirty="0"/>
              <a:t>Do we have to supply an afterschool snack or a meal? </a:t>
            </a:r>
            <a:r>
              <a:rPr lang="en-US" altLang="en-US" sz="2400" dirty="0">
                <a:solidFill>
                  <a:schemeClr val="accent1"/>
                </a:solidFill>
              </a:rPr>
              <a:t>Yes</a:t>
            </a:r>
          </a:p>
          <a:p>
            <a:pPr>
              <a:spcBef>
                <a:spcPct val="0"/>
              </a:spcBef>
              <a:spcAft>
                <a:spcPts val="1200"/>
              </a:spcAft>
            </a:pPr>
            <a:r>
              <a:rPr lang="en-US" altLang="en-US" sz="2400" dirty="0"/>
              <a:t>Can we use grant funds for the snack or meal? </a:t>
            </a:r>
            <a:r>
              <a:rPr lang="en-US" altLang="en-US" sz="2400" dirty="0">
                <a:solidFill>
                  <a:schemeClr val="accent1"/>
                </a:solidFill>
              </a:rPr>
              <a:t>No</a:t>
            </a:r>
          </a:p>
          <a:p>
            <a:pPr>
              <a:spcBef>
                <a:spcPct val="0"/>
              </a:spcBef>
              <a:spcAft>
                <a:spcPts val="1200"/>
              </a:spcAft>
            </a:pPr>
            <a:r>
              <a:rPr lang="en-US" altLang="en-US" dirty="0"/>
              <a:t>Can we use funds for bus routes home? </a:t>
            </a:r>
            <a:r>
              <a:rPr lang="en-US" altLang="en-US" dirty="0">
                <a:solidFill>
                  <a:schemeClr val="accent1"/>
                </a:solidFill>
              </a:rPr>
              <a:t>Yes</a:t>
            </a:r>
            <a:endParaRPr lang="en-US" altLang="en-US" sz="2400" dirty="0">
              <a:solidFill>
                <a:schemeClr val="accent1"/>
              </a:solidFill>
            </a:endParaRPr>
          </a:p>
          <a:p>
            <a:pPr>
              <a:spcBef>
                <a:spcPct val="0"/>
              </a:spcBef>
              <a:spcAft>
                <a:spcPts val="1200"/>
              </a:spcAft>
            </a:pPr>
            <a:r>
              <a:rPr lang="en-US" altLang="en-US" sz="2400" dirty="0"/>
              <a:t>Instead of a “center,” can we simply meet in a school? </a:t>
            </a:r>
            <a:r>
              <a:rPr lang="en-US" altLang="en-US" sz="2400" dirty="0">
                <a:solidFill>
                  <a:schemeClr val="accent1"/>
                </a:solidFill>
              </a:rPr>
              <a:t>Yes </a:t>
            </a:r>
          </a:p>
          <a:p>
            <a:pPr>
              <a:spcBef>
                <a:spcPct val="0"/>
              </a:spcBef>
              <a:spcAft>
                <a:spcPts val="1200"/>
              </a:spcAft>
            </a:pPr>
            <a:r>
              <a:rPr lang="en-US" altLang="en-US" dirty="0"/>
              <a:t>Can a non-profit apply solo without partnering with a school district? </a:t>
            </a:r>
            <a:r>
              <a:rPr lang="en-US" altLang="en-US" dirty="0">
                <a:solidFill>
                  <a:schemeClr val="accent1"/>
                </a:solidFill>
              </a:rPr>
              <a:t>Yes, but harder for application to be competitive and harder to implement</a:t>
            </a:r>
            <a:endParaRPr lang="en-US" altLang="en-US" sz="2400" dirty="0">
              <a:solidFill>
                <a:schemeClr val="accent1"/>
              </a:solidFill>
            </a:endParaRPr>
          </a:p>
          <a:p>
            <a:pPr>
              <a:spcBef>
                <a:spcPct val="0"/>
              </a:spcBef>
              <a:spcAft>
                <a:spcPts val="1200"/>
              </a:spcAft>
            </a:pPr>
            <a:r>
              <a:rPr lang="en-US" altLang="en-US" dirty="0"/>
              <a:t>Can we charge participants a fee to attend? </a:t>
            </a:r>
            <a:r>
              <a:rPr lang="en-US" altLang="en-US" dirty="0">
                <a:solidFill>
                  <a:schemeClr val="accent1"/>
                </a:solidFill>
              </a:rPr>
              <a:t>Yes, but strongly discouraged, must be nominal/sliding scale, can’t make a profit, subtracted from award</a:t>
            </a:r>
            <a:endParaRPr lang="en-US" altLang="en-US" sz="2400" dirty="0">
              <a:solidFill>
                <a:schemeClr val="accent1"/>
              </a:solidFill>
            </a:endParaRPr>
          </a:p>
          <a:p>
            <a:pPr>
              <a:spcBef>
                <a:spcPct val="0"/>
              </a:spcBef>
              <a:spcAft>
                <a:spcPts val="1200"/>
              </a:spcAft>
            </a:pPr>
            <a:r>
              <a:rPr lang="en-US" altLang="en-US" sz="2400" dirty="0"/>
              <a:t>If this isn’t the right funding source for what we want to do, what is? </a:t>
            </a:r>
            <a:r>
              <a:rPr lang="en-US" altLang="en-US" sz="2400" dirty="0">
                <a:solidFill>
                  <a:schemeClr val="accent1"/>
                </a:solidFill>
              </a:rPr>
              <a:t>Try I-A, IV-A, REAP RLIS or SRSA, CTE, SIF, ANE, AAN mini </a:t>
            </a:r>
            <a:r>
              <a:rPr lang="en-US" altLang="en-US" dirty="0">
                <a:solidFill>
                  <a:schemeClr val="accent1"/>
                </a:solidFill>
              </a:rPr>
              <a:t>g</a:t>
            </a:r>
            <a:r>
              <a:rPr lang="en-US" altLang="en-US" sz="2400" dirty="0">
                <a:solidFill>
                  <a:schemeClr val="accent1"/>
                </a:solidFill>
              </a:rPr>
              <a:t>rants, DOH PYDAP</a:t>
            </a:r>
            <a:endParaRPr lang="en-US"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pPr eaLnBrk="1" hangingPunct="1"/>
            <a:r>
              <a:rPr lang="en-US" altLang="en-US" dirty="0">
                <a:solidFill>
                  <a:schemeClr val="accent1"/>
                </a:solidFill>
              </a:rPr>
              <a:t>Next Steps and Contact Information</a:t>
            </a:r>
          </a:p>
        </p:txBody>
      </p:sp>
    </p:spTree>
    <p:extLst>
      <p:ext uri="{BB962C8B-B14F-4D97-AF65-F5344CB8AC3E}">
        <p14:creationId xmlns:p14="http://schemas.microsoft.com/office/powerpoint/2010/main" val="29798093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fontAlgn="auto" hangingPunct="1">
              <a:spcAft>
                <a:spcPts val="0"/>
              </a:spcAft>
              <a:defRPr/>
            </a:pPr>
            <a:r>
              <a:rPr altLang="en-US" dirty="0">
                <a:solidFill>
                  <a:schemeClr val="accent1"/>
                </a:solidFill>
              </a:rPr>
              <a:t>Next steps</a:t>
            </a:r>
          </a:p>
        </p:txBody>
      </p:sp>
      <p:sp>
        <p:nvSpPr>
          <p:cNvPr id="67586" name="Content Placeholder 2"/>
          <p:cNvSpPr>
            <a:spLocks noGrp="1"/>
          </p:cNvSpPr>
          <p:nvPr>
            <p:ph idx="1"/>
          </p:nvPr>
        </p:nvSpPr>
        <p:spPr/>
        <p:txBody>
          <a:bodyPr/>
          <a:lstStyle/>
          <a:p>
            <a:pPr eaLnBrk="1" hangingPunct="1"/>
            <a:r>
              <a:rPr lang="en-US" altLang="en-US" dirty="0"/>
              <a:t>Participation in technical assistance opportunities – next one </a:t>
            </a:r>
            <a:r>
              <a:rPr lang="en-US" altLang="en-US" dirty="0">
                <a:solidFill>
                  <a:srgbClr val="C00000"/>
                </a:solidFill>
              </a:rPr>
              <a:t>Friday</a:t>
            </a:r>
            <a:r>
              <a:rPr lang="en-US" altLang="en-US" dirty="0"/>
              <a:t>!</a:t>
            </a:r>
          </a:p>
          <a:p>
            <a:pPr eaLnBrk="1" hangingPunct="1"/>
            <a:r>
              <a:rPr lang="en-US" altLang="en-US" dirty="0"/>
              <a:t>Research</a:t>
            </a:r>
          </a:p>
          <a:p>
            <a:pPr eaLnBrk="1" hangingPunct="1"/>
            <a:r>
              <a:rPr lang="en-US" altLang="en-US" dirty="0"/>
              <a:t>Community meetings</a:t>
            </a:r>
          </a:p>
          <a:p>
            <a:pPr lvl="1"/>
            <a:r>
              <a:rPr lang="en-US" altLang="en-US" sz="1600" dirty="0"/>
              <a:t>Schools, </a:t>
            </a:r>
          </a:p>
          <a:p>
            <a:pPr lvl="1"/>
            <a:r>
              <a:rPr lang="en-US" altLang="en-US" sz="1600" dirty="0"/>
              <a:t>Private Schools, </a:t>
            </a:r>
          </a:p>
          <a:p>
            <a:pPr lvl="1"/>
            <a:r>
              <a:rPr lang="en-US" altLang="en-US" sz="1600" dirty="0"/>
              <a:t>Tribes, </a:t>
            </a:r>
          </a:p>
          <a:p>
            <a:pPr lvl="1"/>
            <a:r>
              <a:rPr lang="en-US" altLang="en-US" sz="1600" dirty="0"/>
              <a:t>Partners</a:t>
            </a:r>
          </a:p>
          <a:p>
            <a:pPr eaLnBrk="1" hangingPunct="1"/>
            <a:r>
              <a:rPr lang="en-US" altLang="en-US" dirty="0"/>
              <a:t>Local grant preparation and planning</a:t>
            </a:r>
          </a:p>
          <a:p>
            <a:pPr eaLnBrk="1" hangingPunct="1"/>
            <a:r>
              <a:rPr lang="en-US" altLang="en-US" dirty="0"/>
              <a:t>Intent to Apply is due March 5, 2026</a:t>
            </a:r>
          </a:p>
          <a:p>
            <a:pPr eaLnBrk="1" hangingPunct="1"/>
            <a:r>
              <a:rPr lang="en-US" altLang="en-US" dirty="0"/>
              <a:t>Application is due April 1, 2026</a:t>
            </a:r>
          </a:p>
        </p:txBody>
      </p:sp>
    </p:spTree>
    <p:extLst>
      <p:ext uri="{BB962C8B-B14F-4D97-AF65-F5344CB8AC3E}">
        <p14:creationId xmlns:p14="http://schemas.microsoft.com/office/powerpoint/2010/main" val="18256028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0D1E-6603-8CDB-B123-126949E805AB}"/>
              </a:ext>
            </a:extLst>
          </p:cNvPr>
          <p:cNvSpPr>
            <a:spLocks noGrp="1"/>
          </p:cNvSpPr>
          <p:nvPr>
            <p:ph type="title"/>
          </p:nvPr>
        </p:nvSpPr>
        <p:spPr/>
        <p:txBody>
          <a:bodyPr/>
          <a:lstStyle/>
          <a:p>
            <a:r>
              <a:rPr lang="en-US" dirty="0">
                <a:solidFill>
                  <a:schemeClr val="accent1"/>
                </a:solidFill>
              </a:rPr>
              <a:t>Contact information </a:t>
            </a:r>
          </a:p>
        </p:txBody>
      </p:sp>
      <p:sp>
        <p:nvSpPr>
          <p:cNvPr id="37" name="Content Placeholder 36">
            <a:extLst>
              <a:ext uri="{FF2B5EF4-FFF2-40B4-BE49-F238E27FC236}">
                <a16:creationId xmlns:a16="http://schemas.microsoft.com/office/drawing/2014/main" id="{0082B00F-9E3B-B1DB-8EF4-7CD9079CE962}"/>
              </a:ext>
            </a:extLst>
          </p:cNvPr>
          <p:cNvSpPr>
            <a:spLocks noGrp="1"/>
          </p:cNvSpPr>
          <p:nvPr>
            <p:ph idx="1"/>
          </p:nvPr>
        </p:nvSpPr>
        <p:spPr/>
        <p:txBody>
          <a:bodyPr>
            <a:normAutofit/>
          </a:bodyPr>
          <a:lstStyle/>
          <a:p>
            <a:pPr marL="0" indent="0">
              <a:buNone/>
            </a:pPr>
            <a:r>
              <a:rPr lang="en-US" b="1" dirty="0"/>
              <a:t>Jessica Paris, 21</a:t>
            </a:r>
            <a:r>
              <a:rPr lang="en-US" b="1" baseline="30000" dirty="0"/>
              <a:t>st</a:t>
            </a:r>
            <a:r>
              <a:rPr lang="en-US" b="1" dirty="0"/>
              <a:t> CCLC Program Manager</a:t>
            </a:r>
          </a:p>
          <a:p>
            <a:pPr marL="0" indent="0">
              <a:buNone/>
            </a:pPr>
            <a:r>
              <a:rPr lang="en-US" dirty="0"/>
              <a:t>jessica.paris@alaska.gov</a:t>
            </a:r>
          </a:p>
          <a:p>
            <a:pPr marL="0" indent="0">
              <a:buNone/>
            </a:pPr>
            <a:r>
              <a:rPr lang="en-US" dirty="0"/>
              <a:t>(907) 465-8716</a:t>
            </a:r>
          </a:p>
          <a:p>
            <a:pPr marL="0" indent="0">
              <a:buNone/>
            </a:pPr>
            <a:r>
              <a:rPr lang="en-US" altLang="en-US" dirty="0"/>
              <a:t>Website: </a:t>
            </a:r>
            <a:r>
              <a:rPr lang="en-US" altLang="en-US" dirty="0">
                <a:hlinkClick r:id="rId2"/>
              </a:rPr>
              <a:t>www.education.alaska.gov/21cclc/</a:t>
            </a:r>
            <a:endParaRPr lang="en-US" alt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61489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191A-4732-A15D-6299-150FA5C63F9B}"/>
              </a:ext>
            </a:extLst>
          </p:cNvPr>
          <p:cNvSpPr>
            <a:spLocks noGrp="1"/>
          </p:cNvSpPr>
          <p:nvPr>
            <p:ph type="title"/>
          </p:nvPr>
        </p:nvSpPr>
        <p:spPr/>
        <p:txBody>
          <a:bodyPr/>
          <a:lstStyle/>
          <a:p>
            <a:r>
              <a:rPr lang="en-US" dirty="0">
                <a:solidFill>
                  <a:schemeClr val="accent1"/>
                </a:solidFill>
              </a:rPr>
              <a:t>Stay connected</a:t>
            </a:r>
          </a:p>
        </p:txBody>
      </p:sp>
      <p:graphicFrame>
        <p:nvGraphicFramePr>
          <p:cNvPr id="5" name="Content Placeholder 4" descr="Website: education.alaska.gov&#10;Social Media: @AlaskaDEED &#10;Phone&#10;Main Line: (907) 465-2800&#10;Teacher Certification: (907) 465-2831&#10;">
            <a:extLst>
              <a:ext uri="{FF2B5EF4-FFF2-40B4-BE49-F238E27FC236}">
                <a16:creationId xmlns:a16="http://schemas.microsoft.com/office/drawing/2014/main" id="{585316FE-F1B4-94D7-D229-905283D4F949}"/>
              </a:ext>
            </a:extLst>
          </p:cNvPr>
          <p:cNvGraphicFramePr>
            <a:graphicFrameLocks noGrp="1"/>
          </p:cNvGraphicFramePr>
          <p:nvPr>
            <p:ph idx="1"/>
          </p:nvPr>
        </p:nvGraphicFramePr>
        <p:xfrm>
          <a:off x="1902650" y="2226469"/>
          <a:ext cx="5338701"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336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p:txBody>
          <a:bodyPr/>
          <a:lstStyle/>
          <a:p>
            <a:pPr algn="l" eaLnBrk="1" hangingPunct="1"/>
            <a:r>
              <a:rPr lang="en-US" altLang="en-US" dirty="0">
                <a:solidFill>
                  <a:schemeClr val="accent1"/>
                </a:solidFill>
              </a:rPr>
              <a:t>Who is here?</a:t>
            </a:r>
          </a:p>
        </p:txBody>
      </p:sp>
      <p:sp>
        <p:nvSpPr>
          <p:cNvPr id="18434" name="Content Placeholder 1"/>
          <p:cNvSpPr>
            <a:spLocks noGrp="1"/>
          </p:cNvSpPr>
          <p:nvPr>
            <p:ph idx="1"/>
          </p:nvPr>
        </p:nvSpPr>
        <p:spPr/>
        <p:txBody>
          <a:bodyPr>
            <a:normAutofit/>
          </a:bodyPr>
          <a:lstStyle/>
          <a:p>
            <a:pPr marL="0" indent="0" eaLnBrk="1" hangingPunct="1">
              <a:buNone/>
              <a:defRPr/>
            </a:pPr>
            <a:r>
              <a:rPr lang="en-US" altLang="en-US" dirty="0"/>
              <a:t>In the chat box, type:</a:t>
            </a:r>
          </a:p>
          <a:p>
            <a:pPr lvl="1" eaLnBrk="1" hangingPunct="1">
              <a:defRPr/>
            </a:pPr>
            <a:r>
              <a:rPr lang="en-US" altLang="en-US" sz="2000" dirty="0"/>
              <a:t>Name</a:t>
            </a:r>
          </a:p>
          <a:p>
            <a:pPr lvl="1" eaLnBrk="1" hangingPunct="1">
              <a:defRPr/>
            </a:pPr>
            <a:r>
              <a:rPr lang="en-US" altLang="en-US" sz="2000" dirty="0"/>
              <a:t>Community</a:t>
            </a:r>
          </a:p>
          <a:p>
            <a:pPr lvl="1" eaLnBrk="1" hangingPunct="1">
              <a:defRPr/>
            </a:pPr>
            <a:r>
              <a:rPr lang="en-US" altLang="en-US" sz="2000" dirty="0"/>
              <a:t>Organization</a:t>
            </a:r>
          </a:p>
          <a:p>
            <a:pPr lvl="1" eaLnBrk="1" hangingPunct="1">
              <a:defRPr/>
            </a:pPr>
            <a:r>
              <a:rPr lang="en-US" altLang="en-US" sz="2000" dirty="0"/>
              <a:t>Email address</a:t>
            </a:r>
          </a:p>
          <a:p>
            <a:pPr marL="0" indent="0" eaLnBrk="1" hangingPunct="1">
              <a:buFont typeface="Wingdings 2" panose="05020102010507070707" pitchFamily="18" charset="2"/>
              <a:buNone/>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pPr algn="l" eaLnBrk="1" hangingPunct="1"/>
            <a:r>
              <a:rPr lang="en-US" altLang="en-US" dirty="0">
                <a:solidFill>
                  <a:schemeClr val="accent1"/>
                </a:solidFill>
              </a:rPr>
              <a:t>Agenda</a:t>
            </a:r>
          </a:p>
        </p:txBody>
      </p:sp>
      <p:sp>
        <p:nvSpPr>
          <p:cNvPr id="19458" name="Content Placeholder 2"/>
          <p:cNvSpPr>
            <a:spLocks noGrp="1"/>
          </p:cNvSpPr>
          <p:nvPr>
            <p:ph idx="1"/>
          </p:nvPr>
        </p:nvSpPr>
        <p:spPr/>
        <p:txBody>
          <a:bodyPr>
            <a:normAutofit lnSpcReduction="10000"/>
          </a:bodyPr>
          <a:lstStyle/>
          <a:p>
            <a:pPr eaLnBrk="1" hangingPunct="1">
              <a:spcBef>
                <a:spcPct val="0"/>
              </a:spcBef>
              <a:spcAft>
                <a:spcPts val="1200"/>
              </a:spcAft>
            </a:pPr>
            <a:r>
              <a:rPr lang="en-US" altLang="en-US" dirty="0"/>
              <a:t>Overview of 21</a:t>
            </a:r>
            <a:r>
              <a:rPr lang="en-US" altLang="en-US" baseline="30000" dirty="0"/>
              <a:t>st</a:t>
            </a:r>
            <a:r>
              <a:rPr lang="en-US" altLang="en-US" dirty="0"/>
              <a:t> CCLC</a:t>
            </a:r>
          </a:p>
          <a:p>
            <a:pPr eaLnBrk="1" hangingPunct="1">
              <a:spcBef>
                <a:spcPct val="0"/>
              </a:spcBef>
              <a:spcAft>
                <a:spcPts val="1200"/>
              </a:spcAft>
            </a:pPr>
            <a:r>
              <a:rPr lang="en-US" altLang="en-US" dirty="0"/>
              <a:t>Program logistics</a:t>
            </a:r>
          </a:p>
          <a:p>
            <a:pPr eaLnBrk="1" hangingPunct="1">
              <a:spcBef>
                <a:spcPct val="0"/>
              </a:spcBef>
              <a:spcAft>
                <a:spcPts val="1200"/>
              </a:spcAft>
            </a:pPr>
            <a:r>
              <a:rPr lang="en-US" altLang="en-US" dirty="0"/>
              <a:t>Funding and Eligibility Parameters</a:t>
            </a:r>
          </a:p>
          <a:p>
            <a:pPr eaLnBrk="1" hangingPunct="1">
              <a:spcBef>
                <a:spcPct val="0"/>
              </a:spcBef>
              <a:spcAft>
                <a:spcPts val="1200"/>
              </a:spcAft>
            </a:pPr>
            <a:r>
              <a:rPr lang="en-US" altLang="en-US" dirty="0"/>
              <a:t>Program Quality Considerations</a:t>
            </a:r>
          </a:p>
          <a:p>
            <a:pPr eaLnBrk="1" hangingPunct="1">
              <a:spcBef>
                <a:spcPct val="0"/>
              </a:spcBef>
              <a:spcAft>
                <a:spcPts val="1200"/>
              </a:spcAft>
            </a:pPr>
            <a:r>
              <a:rPr lang="en-US" altLang="en-US" dirty="0"/>
              <a:t>Reporting and other Grantee Requirements</a:t>
            </a:r>
          </a:p>
          <a:p>
            <a:pPr eaLnBrk="1" hangingPunct="1">
              <a:spcBef>
                <a:spcPct val="0"/>
              </a:spcBef>
              <a:spcAft>
                <a:spcPts val="1200"/>
              </a:spcAft>
            </a:pPr>
            <a:r>
              <a:rPr lang="en-US" altLang="en-US" dirty="0"/>
              <a:t>Tips for New Applicants</a:t>
            </a:r>
          </a:p>
          <a:p>
            <a:pPr eaLnBrk="1" hangingPunct="1">
              <a:spcBef>
                <a:spcPct val="0"/>
              </a:spcBef>
              <a:spcAft>
                <a:spcPts val="1200"/>
              </a:spcAft>
            </a:pPr>
            <a:r>
              <a:rPr lang="en-US" altLang="en-US" dirty="0"/>
              <a:t>Applicant Resources</a:t>
            </a:r>
          </a:p>
          <a:p>
            <a:pPr eaLnBrk="1" hangingPunct="1">
              <a:spcBef>
                <a:spcPct val="0"/>
              </a:spcBef>
              <a:spcAft>
                <a:spcPts val="1200"/>
              </a:spcAft>
            </a:pPr>
            <a:r>
              <a:rPr lang="en-US" altLang="en-US" dirty="0"/>
              <a:t>Questions</a:t>
            </a:r>
          </a:p>
          <a:p>
            <a:pPr eaLnBrk="1" hangingPunct="1">
              <a:spcBef>
                <a:spcPct val="0"/>
              </a:spcBef>
              <a:spcAft>
                <a:spcPts val="1200"/>
              </a:spcAft>
            </a:pPr>
            <a:r>
              <a:rPr lang="en-US" altLang="en-US" dirty="0"/>
              <a:t>Next Steps</a:t>
            </a:r>
          </a:p>
          <a:p>
            <a:pPr marL="0" indent="0" eaLnBrk="1" hangingPunct="1">
              <a:spcBef>
                <a:spcPct val="0"/>
              </a:spcBef>
              <a:spcAft>
                <a:spcPts val="1200"/>
              </a:spcAft>
              <a:buNone/>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p:cNvSpPr>
            <a:spLocks noGrp="1"/>
          </p:cNvSpPr>
          <p:nvPr>
            <p:ph type="title"/>
          </p:nvPr>
        </p:nvSpPr>
        <p:spPr/>
        <p:txBody>
          <a:bodyPr/>
          <a:lstStyle/>
          <a:p>
            <a:pPr eaLnBrk="1" hangingPunct="1"/>
            <a:r>
              <a:rPr lang="en-US" altLang="en-US" dirty="0">
                <a:solidFill>
                  <a:schemeClr val="accent1"/>
                </a:solidFill>
              </a:rPr>
              <a:t>Overview of 21</a:t>
            </a:r>
            <a:r>
              <a:rPr lang="en-US" altLang="en-US" baseline="30000" dirty="0">
                <a:solidFill>
                  <a:schemeClr val="accent1"/>
                </a:solidFill>
              </a:rPr>
              <a:t>st</a:t>
            </a:r>
            <a:r>
              <a:rPr lang="en-US" altLang="en-US" dirty="0">
                <a:solidFill>
                  <a:schemeClr val="accent1"/>
                </a:solidFill>
              </a:rPr>
              <a:t> CCLC</a:t>
            </a:r>
          </a:p>
        </p:txBody>
      </p:sp>
      <p:sp>
        <p:nvSpPr>
          <p:cNvPr id="4" name="Text Placeholder 3"/>
          <p:cNvSpPr>
            <a:spLocks noGrp="1"/>
          </p:cNvSpPr>
          <p:nvPr>
            <p:ph type="body" idx="1"/>
          </p:nvPr>
        </p:nvSpPr>
        <p:spPr/>
        <p:txBody>
          <a:bodyPr/>
          <a:lstStyle/>
          <a:p>
            <a:pPr>
              <a:defRPr/>
            </a:pPr>
            <a:r>
              <a:rPr lang="en-US" dirty="0"/>
              <a:t>21</a:t>
            </a:r>
            <a:r>
              <a:rPr lang="en-US" baseline="30000" dirty="0"/>
              <a:t>st</a:t>
            </a:r>
            <a:r>
              <a:rPr lang="en-US" dirty="0"/>
              <a:t> Century </a:t>
            </a:r>
          </a:p>
          <a:p>
            <a:pPr>
              <a:defRPr/>
            </a:pPr>
            <a:r>
              <a:rPr lang="en-US" dirty="0"/>
              <a:t>Community Learning Centers Program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eaLnBrk="1" hangingPunct="1"/>
            <a:r>
              <a:rPr lang="en-US" altLang="en-US" dirty="0">
                <a:solidFill>
                  <a:schemeClr val="accent1"/>
                </a:solidFill>
              </a:rPr>
              <a:t>21</a:t>
            </a:r>
            <a:r>
              <a:rPr lang="en-US" altLang="en-US" baseline="30000" dirty="0">
                <a:solidFill>
                  <a:schemeClr val="accent1"/>
                </a:solidFill>
              </a:rPr>
              <a:t>st</a:t>
            </a:r>
            <a:r>
              <a:rPr lang="en-US" altLang="en-US" dirty="0">
                <a:solidFill>
                  <a:schemeClr val="accent1"/>
                </a:solidFill>
              </a:rPr>
              <a:t> CCLC funding source</a:t>
            </a:r>
          </a:p>
        </p:txBody>
      </p:sp>
      <p:sp>
        <p:nvSpPr>
          <p:cNvPr id="21507" name="Content Placeholder 1"/>
          <p:cNvSpPr>
            <a:spLocks noGrp="1"/>
          </p:cNvSpPr>
          <p:nvPr>
            <p:ph sz="half" idx="1"/>
          </p:nvPr>
        </p:nvSpPr>
        <p:spPr>
          <a:xfrm>
            <a:off x="657040" y="1813560"/>
            <a:ext cx="5334000" cy="3977640"/>
          </a:xfrm>
        </p:spPr>
        <p:txBody>
          <a:bodyPr>
            <a:normAutofit fontScale="92500" lnSpcReduction="20000"/>
          </a:bodyPr>
          <a:lstStyle/>
          <a:p>
            <a:pPr eaLnBrk="1" hangingPunct="1">
              <a:spcAft>
                <a:spcPts val="1200"/>
              </a:spcAft>
            </a:pPr>
            <a:r>
              <a:rPr lang="en-US" altLang="en-US" sz="2400" dirty="0"/>
              <a:t>Funded through the U.S. Department of Education </a:t>
            </a:r>
          </a:p>
          <a:p>
            <a:pPr eaLnBrk="1" hangingPunct="1">
              <a:spcAft>
                <a:spcPts val="1200"/>
              </a:spcAft>
            </a:pPr>
            <a:r>
              <a:rPr lang="en-US" altLang="en-US" dirty="0"/>
              <a:t>Appropriated by Congress</a:t>
            </a:r>
            <a:endParaRPr lang="en-US" altLang="en-US" sz="2400" dirty="0"/>
          </a:p>
          <a:p>
            <a:pPr eaLnBrk="1" hangingPunct="1">
              <a:spcAft>
                <a:spcPts val="1200"/>
              </a:spcAft>
            </a:pPr>
            <a:r>
              <a:rPr lang="en-US" altLang="en-US" sz="2400" dirty="0"/>
              <a:t>ESEA - Title IV, part B</a:t>
            </a:r>
          </a:p>
          <a:p>
            <a:pPr eaLnBrk="1" hangingPunct="1">
              <a:spcAft>
                <a:spcPts val="1200"/>
              </a:spcAft>
            </a:pPr>
            <a:r>
              <a:rPr lang="en-US" altLang="en-US" sz="2400" dirty="0"/>
              <a:t>Many other </a:t>
            </a:r>
            <a:r>
              <a:rPr lang="en-US" altLang="en-US" sz="2400" dirty="0">
                <a:hlinkClick r:id="rId2"/>
              </a:rPr>
              <a:t>federal regulations</a:t>
            </a:r>
            <a:endParaRPr lang="en-US" altLang="en-US" sz="2400" dirty="0"/>
          </a:p>
          <a:p>
            <a:pPr eaLnBrk="1" hangingPunct="1">
              <a:spcAft>
                <a:spcPts val="1200"/>
              </a:spcAft>
            </a:pPr>
            <a:r>
              <a:rPr lang="en-US" altLang="en-US" sz="2400" dirty="0"/>
              <a:t>Alaska receives about $6 million/year</a:t>
            </a:r>
          </a:p>
          <a:p>
            <a:pPr eaLnBrk="1" hangingPunct="1">
              <a:spcAft>
                <a:spcPts val="1200"/>
              </a:spcAft>
            </a:pPr>
            <a:r>
              <a:rPr lang="en-US" altLang="en-US" sz="2400" dirty="0"/>
              <a:t>Distributes through competitive RFA process</a:t>
            </a:r>
          </a:p>
          <a:p>
            <a:pPr eaLnBrk="1" hangingPunct="1">
              <a:spcAft>
                <a:spcPts val="1200"/>
              </a:spcAft>
            </a:pPr>
            <a:r>
              <a:rPr lang="en-US" altLang="en-US" dirty="0"/>
              <a:t>DEED plans to run next RFA in 2030</a:t>
            </a:r>
            <a:endParaRPr lang="en-US" altLang="en-US" sz="2400" dirty="0"/>
          </a:p>
          <a:p>
            <a:endParaRPr lang="en-US" altLang="en-US" dirty="0"/>
          </a:p>
        </p:txBody>
      </p:sp>
      <p:pic>
        <p:nvPicPr>
          <p:cNvPr id="21509" name="Picture 1" descr="21st CCLC logo; soaring beyond expectati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3232" y="1214915"/>
            <a:ext cx="1447379" cy="145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US Capitol building">
            <a:extLst>
              <a:ext uri="{FF2B5EF4-FFF2-40B4-BE49-F238E27FC236}">
                <a16:creationId xmlns:a16="http://schemas.microsoft.com/office/drawing/2014/main" id="{84259859-5A57-FDE1-0806-B784C8442F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9942" y="2895600"/>
            <a:ext cx="1928258" cy="2895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8577</TotalTime>
  <Words>3399</Words>
  <Application>Microsoft Office PowerPoint</Application>
  <PresentationFormat>On-screen Show (4:3)</PresentationFormat>
  <Paragraphs>464</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Courier New</vt:lpstr>
      <vt:lpstr>Wingdings</vt:lpstr>
      <vt:lpstr>Wingdings 2</vt:lpstr>
      <vt:lpstr>Office Theme</vt:lpstr>
      <vt:lpstr>21st CCLC FY27 RFA Technical Assistance Webinar , Part I Grant Purpose, Overview, and Tips</vt:lpstr>
      <vt:lpstr>Mission, Vision, and Purpose</vt:lpstr>
      <vt:lpstr>Strategic Priorities:  Alaska’s Education Challenge</vt:lpstr>
      <vt:lpstr> Engage by using the tech:</vt:lpstr>
      <vt:lpstr>Before we get started…</vt:lpstr>
      <vt:lpstr>Who is here?</vt:lpstr>
      <vt:lpstr>Agenda</vt:lpstr>
      <vt:lpstr>Overview of 21st CCLC</vt:lpstr>
      <vt:lpstr>21st CCLC funding source</vt:lpstr>
      <vt:lpstr>Purpose of 21st CCLC funding </vt:lpstr>
      <vt:lpstr>Academic assistance</vt:lpstr>
      <vt:lpstr>Educational enrichment</vt:lpstr>
      <vt:lpstr>Social, emotional, non-cognitive, and/or life skills building</vt:lpstr>
      <vt:lpstr>Family engagement in student’s education</vt:lpstr>
      <vt:lpstr>Free snack or meal without using 21st CCLC $</vt:lpstr>
      <vt:lpstr>Safe transportation to and from program</vt:lpstr>
      <vt:lpstr>Program Logistics</vt:lpstr>
      <vt:lpstr>When is programming?</vt:lpstr>
      <vt:lpstr>Where are the “centers”?</vt:lpstr>
      <vt:lpstr>Who are the staff?</vt:lpstr>
      <vt:lpstr>Effective management structures</vt:lpstr>
      <vt:lpstr>What are effective program schedules?</vt:lpstr>
      <vt:lpstr>What are effective program analogies?</vt:lpstr>
      <vt:lpstr>Example elementary schedule</vt:lpstr>
      <vt:lpstr>Example middle school schedule</vt:lpstr>
      <vt:lpstr>Example high school schedule</vt:lpstr>
      <vt:lpstr>Additional features of 21st CCLC programs</vt:lpstr>
      <vt:lpstr>What 21st CCLC is NOT</vt:lpstr>
      <vt:lpstr>Purpose of 21st CCLC funding repeated</vt:lpstr>
      <vt:lpstr>Funding and Eligibility Parameters</vt:lpstr>
      <vt:lpstr>Who can apply? </vt:lpstr>
      <vt:lpstr>Who should apply?</vt:lpstr>
      <vt:lpstr>Funding parameters</vt:lpstr>
      <vt:lpstr>Supplement not supplant</vt:lpstr>
      <vt:lpstr>Supplement not supplant continued</vt:lpstr>
      <vt:lpstr>Who is eligible for services?</vt:lpstr>
      <vt:lpstr>Who is the priority population?</vt:lpstr>
      <vt:lpstr>Program Quality Considerations</vt:lpstr>
      <vt:lpstr>Why will students want to attend?</vt:lpstr>
      <vt:lpstr>How is staff quality ensured?</vt:lpstr>
      <vt:lpstr>Why are partnerships important?</vt:lpstr>
      <vt:lpstr>How do we ensure program quality? </vt:lpstr>
      <vt:lpstr>Reporting and other Requirements</vt:lpstr>
      <vt:lpstr>Reporting and requirements</vt:lpstr>
      <vt:lpstr>Reporting and requirements continued</vt:lpstr>
      <vt:lpstr>Tips for New Applicants</vt:lpstr>
      <vt:lpstr>Tips for implementation and application</vt:lpstr>
      <vt:lpstr>Tips for implementation and application continued</vt:lpstr>
      <vt:lpstr>Applicant Resources</vt:lpstr>
      <vt:lpstr>DEED 21st CCLC website</vt:lpstr>
      <vt:lpstr>Online and print resources</vt:lpstr>
      <vt:lpstr>Questions?</vt:lpstr>
      <vt:lpstr>Questions</vt:lpstr>
      <vt:lpstr>Answers</vt:lpstr>
      <vt:lpstr>Next Steps and Contact Information</vt:lpstr>
      <vt:lpstr>Next steps</vt:lpstr>
      <vt:lpstr>Contact information </vt:lpstr>
      <vt:lpstr>Stay connected</vt:lpstr>
    </vt:vector>
  </TitlesOfParts>
  <Company>Dept. of Education &amp; Early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CCLC FY27 RFA TA Webinar Part I FINAL</dc:title>
  <dc:creator>tcampbel</dc:creator>
  <cp:lastModifiedBy>Paris, Jessica M (EED)</cp:lastModifiedBy>
  <cp:revision>613</cp:revision>
  <cp:lastPrinted>2026-02-25T21:46:14Z</cp:lastPrinted>
  <dcterms:created xsi:type="dcterms:W3CDTF">2003-02-03T18:09:17Z</dcterms:created>
  <dcterms:modified xsi:type="dcterms:W3CDTF">2026-03-04T22:37:11Z</dcterms:modified>
</cp:coreProperties>
</file>